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</p:sldIdLst>
  <p:sldSz cy="6858000" cx="12192000"/>
  <p:notesSz cx="6858000" cy="9144000"/>
  <p:embeddedFontLst>
    <p:embeddedFont>
      <p:font typeface="Libre Franklin"/>
      <p:regular r:id="rId52"/>
      <p:bold r:id="rId53"/>
      <p:italic r:id="rId54"/>
      <p:boldItalic r:id="rId55"/>
    </p:embeddedFont>
    <p:embeddedFont>
      <p:font typeface="Century Schoolbook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font" Target="fonts/LibreFranklin-bold.fntdata"/><Relationship Id="rId52" Type="http://schemas.openxmlformats.org/officeDocument/2006/relationships/font" Target="fonts/LibreFranklin-regular.fntdata"/><Relationship Id="rId11" Type="http://schemas.openxmlformats.org/officeDocument/2006/relationships/slide" Target="slides/slide7.xml"/><Relationship Id="rId55" Type="http://schemas.openxmlformats.org/officeDocument/2006/relationships/font" Target="fonts/LibreFranklin-boldItalic.fntdata"/><Relationship Id="rId10" Type="http://schemas.openxmlformats.org/officeDocument/2006/relationships/slide" Target="slides/slide6.xml"/><Relationship Id="rId54" Type="http://schemas.openxmlformats.org/officeDocument/2006/relationships/font" Target="fonts/LibreFranklin-italic.fntdata"/><Relationship Id="rId13" Type="http://schemas.openxmlformats.org/officeDocument/2006/relationships/slide" Target="slides/slide9.xml"/><Relationship Id="rId57" Type="http://schemas.openxmlformats.org/officeDocument/2006/relationships/font" Target="fonts/CenturySchoolbook-bold.fntdata"/><Relationship Id="rId12" Type="http://schemas.openxmlformats.org/officeDocument/2006/relationships/slide" Target="slides/slide8.xml"/><Relationship Id="rId56" Type="http://schemas.openxmlformats.org/officeDocument/2006/relationships/font" Target="fonts/CenturySchoolbook-regular.fntdata"/><Relationship Id="rId15" Type="http://schemas.openxmlformats.org/officeDocument/2006/relationships/slide" Target="slides/slide11.xml"/><Relationship Id="rId59" Type="http://schemas.openxmlformats.org/officeDocument/2006/relationships/font" Target="fonts/CenturySchoolbook-boldItalic.fntdata"/><Relationship Id="rId14" Type="http://schemas.openxmlformats.org/officeDocument/2006/relationships/slide" Target="slides/slide10.xml"/><Relationship Id="rId58" Type="http://schemas.openxmlformats.org/officeDocument/2006/relationships/font" Target="fonts/CenturySchoolbook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Funded by Cleveland Metroparks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ELHRA's Humanitarian Innovation Fund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American Red Cross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World Bank Tanzania and Global Facility for Disaster Reduction and Recovery</a:t>
            </a:r>
            <a:endParaRPr/>
          </a:p>
        </p:txBody>
      </p:sp>
      <p:sp>
        <p:nvSpPr>
          <p:cNvPr id="166" name="Google Shape;166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8940" lvl="0" marL="38354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rgbClr val="191B0E"/>
              </a:buClr>
              <a:buSzPts val="2400"/>
              <a:buFont typeface="Libre Franklin"/>
              <a:buChar char="●"/>
            </a:pPr>
            <a:r>
              <a:rPr lang="en-US" sz="240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Background in geography, planning, specialization in optical and radar remote sensing, GIS, and biophysics with a touch of glaciology</a:t>
            </a:r>
            <a:endParaRPr/>
          </a:p>
        </p:txBody>
      </p:sp>
      <p:sp>
        <p:nvSpPr>
          <p:cNvPr id="109" name="Google Shape;10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1081f8e1ec_3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11081f8e1ec_3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1081f8e1ec_3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11081f8e1ec_3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1081f8e1ec_3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11081f8e1ec_3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0fb5e2c5a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10fb5e2c5a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0dc8a7034a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10dc8a7034a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10972556e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110972556e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dc8a7034a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10dc8a7034a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dc8a7034a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10dc8a7034a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type="ctrTitle"/>
          </p:nvPr>
        </p:nvSpPr>
        <p:spPr>
          <a:xfrm>
            <a:off x="1915128" y="1788454"/>
            <a:ext cx="8361229" cy="209822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Libre Franklin"/>
              <a:buNone/>
              <a:defRPr sz="7200" cap="none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2679906" y="3956279"/>
            <a:ext cx="6831673" cy="1086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None/>
              <a:defRPr sz="2300"/>
            </a:lvl1pPr>
            <a:lvl2pPr lvl="1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6pPr>
            <a:lvl7pPr lvl="6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7pPr>
            <a:lvl8pPr lvl="7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8pPr>
            <a:lvl9pPr lvl="8" algn="ctr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752858" y="6453386"/>
            <a:ext cx="1607944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2584054" y="6453386"/>
            <a:ext cx="7023377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1" name="Google Shape;21;p2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2" name="Google Shape;22;p2"/>
            <p:cNvSpPr/>
            <p:nvPr/>
          </p:nvSpPr>
          <p:spPr>
            <a:xfrm>
              <a:off x="8151962" y="1685652"/>
              <a:ext cx="3275013" cy="4408488"/>
            </a:xfrm>
            <a:custGeom>
              <a:rect b="b" l="l" r="r" t="t"/>
              <a:pathLst>
                <a:path extrusionOk="0" h="10000" w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23" name="Google Shape;23;p2"/>
            <p:cNvSpPr/>
            <p:nvPr/>
          </p:nvSpPr>
          <p:spPr>
            <a:xfrm rot="10800000">
              <a:off x="752858" y="744469"/>
              <a:ext cx="3275668" cy="4408488"/>
            </a:xfrm>
            <a:custGeom>
              <a:rect b="b" l="l" r="r" t="t"/>
              <a:pathLst>
                <a:path extrusionOk="0" h="10000" w="10002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1"/>
          <p:cNvSpPr txBox="1"/>
          <p:nvPr>
            <p:ph idx="1" type="body"/>
          </p:nvPr>
        </p:nvSpPr>
        <p:spPr>
          <a:xfrm rot="5400000">
            <a:off x="4386263" y="-719137"/>
            <a:ext cx="3571875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1pPr>
            <a:lvl2pPr indent="-342900" lvl="1" marL="9144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5pPr>
            <a:lvl6pPr indent="-342900" lvl="5" marL="2743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indent="-342900" lvl="7" marL="3657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0" type="dt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1" type="ftr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1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/>
          <p:nvPr>
            <p:ph type="title"/>
          </p:nvPr>
        </p:nvSpPr>
        <p:spPr>
          <a:xfrm rot="5400000">
            <a:off x="7757822" y="2462895"/>
            <a:ext cx="5243244" cy="15657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2"/>
          <p:cNvSpPr txBox="1"/>
          <p:nvPr>
            <p:ph idx="1" type="body"/>
          </p:nvPr>
        </p:nvSpPr>
        <p:spPr>
          <a:xfrm rot="5400000">
            <a:off x="2839799" y="-844042"/>
            <a:ext cx="5243244" cy="81796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1pPr>
            <a:lvl2pPr indent="-342900" lvl="1" marL="9144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5pPr>
            <a:lvl6pPr indent="-342900" lvl="5" marL="2743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indent="-342900" lvl="7" marL="3657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0" type="dt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1" type="ftr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2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765025" y="1301360"/>
            <a:ext cx="9612971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Libre Franklin"/>
              <a:buNone/>
              <a:defRPr sz="7200" cap="none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765025" y="4216328"/>
            <a:ext cx="9612971" cy="1143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0" type="dt"/>
          </p:nvPr>
        </p:nvSpPr>
        <p:spPr>
          <a:xfrm>
            <a:off x="738908" y="6453386"/>
            <a:ext cx="1622409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1" type="ftr"/>
          </p:nvPr>
        </p:nvSpPr>
        <p:spPr>
          <a:xfrm>
            <a:off x="2584312" y="6453386"/>
            <a:ext cx="7023377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3" title="Crop Mark"/>
          <p:cNvSpPr/>
          <p:nvPr/>
        </p:nvSpPr>
        <p:spPr>
          <a:xfrm>
            <a:off x="8151962" y="1685652"/>
            <a:ext cx="3275013" cy="4408488"/>
          </a:xfrm>
          <a:custGeom>
            <a:rect b="b" l="l" r="r" t="t"/>
            <a:pathLst>
              <a:path extrusionOk="0" h="5554" w="4125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1pPr>
            <a:lvl2pPr indent="-342900" lvl="1" marL="9144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5pPr>
            <a:lvl6pPr indent="-342900" lvl="5" marL="2743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indent="-342900" lvl="7" marL="3657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0" type="dt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1" type="ftr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0" type="dt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1" type="ftr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idx="10" type="dt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1" type="ftr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1371600" y="2340864"/>
            <a:ext cx="4443984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b="0" sz="3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2" type="body"/>
          </p:nvPr>
        </p:nvSpPr>
        <p:spPr>
          <a:xfrm>
            <a:off x="1371600" y="3305207"/>
            <a:ext cx="4443984" cy="25621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>
                <a:solidFill>
                  <a:schemeClr val="dk2"/>
                </a:solidFill>
              </a:defRPr>
            </a:lvl1pPr>
            <a:lvl2pPr indent="-355600" lvl="1" marL="9144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  <a:defRPr>
                <a:solidFill>
                  <a:schemeClr val="dk2"/>
                </a:solidFill>
              </a:defRPr>
            </a:lvl2pPr>
            <a:lvl3pPr indent="-342900" lvl="2" marL="1371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>
                <a:solidFill>
                  <a:schemeClr val="dk2"/>
                </a:solidFill>
              </a:defRPr>
            </a:lvl3pPr>
            <a:lvl4pPr indent="-342900" lvl="3" marL="18288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>
                <a:solidFill>
                  <a:schemeClr val="dk2"/>
                </a:solidFill>
              </a:defRPr>
            </a:lvl4pPr>
            <a:lvl5pPr indent="-330200" lvl="4" marL="22860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indent="-342900" lvl="7" marL="3657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3" type="body"/>
          </p:nvPr>
        </p:nvSpPr>
        <p:spPr>
          <a:xfrm>
            <a:off x="6525014" y="2340864"/>
            <a:ext cx="4443984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b="0" sz="3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7"/>
          <p:cNvSpPr txBox="1"/>
          <p:nvPr>
            <p:ph idx="4" type="body"/>
          </p:nvPr>
        </p:nvSpPr>
        <p:spPr>
          <a:xfrm>
            <a:off x="6525014" y="3305207"/>
            <a:ext cx="4443984" cy="25621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>
                <a:solidFill>
                  <a:schemeClr val="dk2"/>
                </a:solidFill>
              </a:defRPr>
            </a:lvl1pPr>
            <a:lvl2pPr indent="-355600" lvl="1" marL="9144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  <a:defRPr>
                <a:solidFill>
                  <a:schemeClr val="dk2"/>
                </a:solidFill>
              </a:defRPr>
            </a:lvl2pPr>
            <a:lvl3pPr indent="-342900" lvl="2" marL="1371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>
                <a:solidFill>
                  <a:schemeClr val="dk2"/>
                </a:solidFill>
              </a:defRPr>
            </a:lvl3pPr>
            <a:lvl4pPr indent="-342900" lvl="3" marL="18288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>
                <a:solidFill>
                  <a:schemeClr val="dk2"/>
                </a:solidFill>
              </a:defRPr>
            </a:lvl4pPr>
            <a:lvl5pPr indent="-330200" lvl="4" marL="22860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indent="-342900" lvl="7" marL="3657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0" type="dt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1" type="ftr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" type="body"/>
          </p:nvPr>
        </p:nvSpPr>
        <p:spPr>
          <a:xfrm>
            <a:off x="1371600" y="2285999"/>
            <a:ext cx="4447786" cy="3581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>
                <a:solidFill>
                  <a:schemeClr val="dk2"/>
                </a:solidFill>
              </a:defRPr>
            </a:lvl1pPr>
            <a:lvl2pPr indent="-355600" lvl="1" marL="9144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  <a:defRPr>
                <a:solidFill>
                  <a:schemeClr val="dk2"/>
                </a:solidFill>
              </a:defRPr>
            </a:lvl2pPr>
            <a:lvl3pPr indent="-342900" lvl="2" marL="1371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>
                <a:solidFill>
                  <a:schemeClr val="dk2"/>
                </a:solidFill>
              </a:defRPr>
            </a:lvl3pPr>
            <a:lvl4pPr indent="-342900" lvl="3" marL="18288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>
                <a:solidFill>
                  <a:schemeClr val="dk2"/>
                </a:solidFill>
              </a:defRPr>
            </a:lvl4pPr>
            <a:lvl5pPr indent="-330200" lvl="4" marL="22860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indent="-342900" lvl="7" marL="3657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2" type="body"/>
          </p:nvPr>
        </p:nvSpPr>
        <p:spPr>
          <a:xfrm>
            <a:off x="6525403" y="2285999"/>
            <a:ext cx="4447786" cy="3581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>
                <a:solidFill>
                  <a:schemeClr val="dk2"/>
                </a:solidFill>
              </a:defRPr>
            </a:lvl1pPr>
            <a:lvl2pPr indent="-355600" lvl="1" marL="9144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  <a:defRPr>
                <a:solidFill>
                  <a:schemeClr val="dk2"/>
                </a:solidFill>
              </a:defRPr>
            </a:lvl2pPr>
            <a:lvl3pPr indent="-342900" lvl="2" marL="1371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>
                <a:solidFill>
                  <a:schemeClr val="dk2"/>
                </a:solidFill>
              </a:defRPr>
            </a:lvl3pPr>
            <a:lvl4pPr indent="-342900" lvl="3" marL="18288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>
                <a:solidFill>
                  <a:schemeClr val="dk2"/>
                </a:solidFill>
              </a:defRPr>
            </a:lvl4pPr>
            <a:lvl5pPr indent="-330200" lvl="4" marL="22860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indent="-342900" lvl="7" marL="3657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0" type="dt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1" type="ftr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9"/>
          <p:cNvSpPr txBox="1"/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Libre Franklin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" type="body"/>
          </p:nvPr>
        </p:nvSpPr>
        <p:spPr>
          <a:xfrm>
            <a:off x="6256020" y="685801"/>
            <a:ext cx="5212080" cy="5175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 sz="2000"/>
            </a:lvl1pPr>
            <a:lvl2pPr indent="-355600" lvl="1" marL="9144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/>
            </a:lvl3pPr>
            <a:lvl4pPr indent="-342900" lvl="3" marL="18288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 sz="1800"/>
            </a:lvl4pPr>
            <a:lvl5pPr indent="-330200" lvl="4" marL="22860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/>
            </a:lvl5pPr>
            <a:lvl6pPr indent="-330200" lvl="5" marL="2743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–"/>
              <a:defRPr sz="1600"/>
            </a:lvl6pPr>
            <a:lvl7pPr indent="-330200" lvl="6" marL="32004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/>
            </a:lvl7pPr>
            <a:lvl8pPr indent="-330200" lvl="7" marL="3657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–"/>
              <a:defRPr sz="1600"/>
            </a:lvl8pPr>
            <a:lvl9pPr indent="-330200" lvl="8" marL="41148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Char char="■"/>
              <a:defRPr sz="1600"/>
            </a:lvl9pPr>
          </a:lstStyle>
          <a:p/>
        </p:txBody>
      </p:sp>
      <p:sp>
        <p:nvSpPr>
          <p:cNvPr id="66" name="Google Shape;66;p9"/>
          <p:cNvSpPr txBox="1"/>
          <p:nvPr>
            <p:ph idx="2" type="body"/>
          </p:nvPr>
        </p:nvSpPr>
        <p:spPr>
          <a:xfrm>
            <a:off x="723900" y="2856344"/>
            <a:ext cx="3855720" cy="3011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4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9"/>
          <p:cNvSpPr txBox="1"/>
          <p:nvPr>
            <p:ph idx="10" type="dt"/>
          </p:nvPr>
        </p:nvSpPr>
        <p:spPr>
          <a:xfrm>
            <a:off x="72390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1" type="ftr"/>
          </p:nvPr>
        </p:nvSpPr>
        <p:spPr>
          <a:xfrm>
            <a:off x="2205945" y="6453386"/>
            <a:ext cx="2373675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9883140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" name="Google Shape;70;p9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0"/>
          <p:cNvSpPr txBox="1"/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Libre Franklin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0"/>
          <p:cNvSpPr/>
          <p:nvPr>
            <p:ph idx="2" type="pic"/>
          </p:nvPr>
        </p:nvSpPr>
        <p:spPr>
          <a:xfrm>
            <a:off x="5532120" y="0"/>
            <a:ext cx="6659880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0"/>
          <p:cNvSpPr txBox="1"/>
          <p:nvPr>
            <p:ph idx="1" type="body"/>
          </p:nvPr>
        </p:nvSpPr>
        <p:spPr>
          <a:xfrm>
            <a:off x="723900" y="2855968"/>
            <a:ext cx="3855720" cy="30114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4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10"/>
          <p:cNvSpPr txBox="1"/>
          <p:nvPr>
            <p:ph idx="10" type="dt"/>
          </p:nvPr>
        </p:nvSpPr>
        <p:spPr>
          <a:xfrm>
            <a:off x="72390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11" type="ftr"/>
          </p:nvPr>
        </p:nvSpPr>
        <p:spPr>
          <a:xfrm>
            <a:off x="2205945" y="6453386"/>
            <a:ext cx="2373675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0"/>
          <p:cNvSpPr txBox="1"/>
          <p:nvPr>
            <p:ph idx="12" type="sldNum"/>
          </p:nvPr>
        </p:nvSpPr>
        <p:spPr>
          <a:xfrm>
            <a:off x="9883140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p10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  <a:defRPr b="0" i="0" sz="44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Char char="■"/>
              <a:defRPr b="0" i="0" sz="20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55600" lvl="1" marL="914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Char char="–"/>
              <a:defRPr b="0" i="1" sz="20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42900" lvl="2" marL="1371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Char char="■"/>
              <a:defRPr b="0" i="0" sz="18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2900" lvl="3" marL="18288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Char char="–"/>
              <a:defRPr b="0" i="1" sz="18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30200" lvl="4" marL="22860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■"/>
              <a:defRPr b="0" i="0" sz="16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30200" lvl="5" marL="27432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b="0" i="1" sz="16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17500" lvl="6" marL="3200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b="0" i="0" sz="14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17500" lvl="7" marL="3657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b="0" i="1" sz="14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17500" lvl="8" marL="41148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b="0" i="0" sz="14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368">
          <p15:clr>
            <a:srgbClr val="F26B43"/>
          </p15:clr>
        </p15:guide>
        <p15:guide id="2" orient="horz" pos="1440">
          <p15:clr>
            <a:srgbClr val="F26B43"/>
          </p15:clr>
        </p15:guide>
        <p15:guide id="3" orient="horz" pos="3696">
          <p15:clr>
            <a:srgbClr val="F26B43"/>
          </p15:clr>
        </p15:guide>
        <p15:guide id="4" orient="horz" pos="432">
          <p15:clr>
            <a:srgbClr val="F26B43"/>
          </p15:clr>
        </p15:guide>
        <p15:guide id="5" orient="horz" pos="1512">
          <p15:clr>
            <a:srgbClr val="F26B43"/>
          </p15:clr>
        </p15:guide>
        <p15:guide id="6" pos="6912">
          <p15:clr>
            <a:srgbClr val="F26B43"/>
          </p15:clr>
        </p15:guide>
        <p15:guide id="7" pos="936">
          <p15:clr>
            <a:srgbClr val="F26B43"/>
          </p15:clr>
        </p15:guide>
        <p15:guide id="8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jpg"/><Relationship Id="rId4" Type="http://schemas.openxmlformats.org/officeDocument/2006/relationships/image" Target="../media/image2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jpg"/><Relationship Id="rId4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jpg"/><Relationship Id="rId4" Type="http://schemas.openxmlformats.org/officeDocument/2006/relationships/image" Target="../media/image3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jpg"/><Relationship Id="rId4" Type="http://schemas.openxmlformats.org/officeDocument/2006/relationships/image" Target="../media/image3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1.png"/><Relationship Id="rId4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Relationship Id="rId4" Type="http://schemas.openxmlformats.org/officeDocument/2006/relationships/image" Target="../media/image45.jpg"/><Relationship Id="rId5" Type="http://schemas.openxmlformats.org/officeDocument/2006/relationships/image" Target="../media/image48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png"/><Relationship Id="rId4" Type="http://schemas.openxmlformats.org/officeDocument/2006/relationships/image" Target="../media/image4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Relationship Id="rId4" Type="http://schemas.openxmlformats.org/officeDocument/2006/relationships/image" Target="../media/image5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community.opendronemap.org/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3.png"/><Relationship Id="rId4" Type="http://schemas.openxmlformats.org/officeDocument/2006/relationships/hyperlink" Target="mailto:stephen@smathermather.com" TargetMode="External"/><Relationship Id="rId5" Type="http://schemas.openxmlformats.org/officeDocument/2006/relationships/hyperlink" Target="mailto:corey@twomile.com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9333" y="1478454"/>
            <a:ext cx="9068329" cy="24778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3"/>
          <p:cNvSpPr txBox="1"/>
          <p:nvPr>
            <p:ph idx="1" type="subTitle"/>
          </p:nvPr>
        </p:nvSpPr>
        <p:spPr>
          <a:xfrm>
            <a:off x="3389033" y="3452327"/>
            <a:ext cx="6831673" cy="16135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lang="en-US" sz="2000"/>
              <a:t>Stephen Mather, Oberlin College</a:t>
            </a:r>
            <a:endParaRPr/>
          </a:p>
          <a:p>
            <a:pPr indent="0" lvl="0" marL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lang="en-US" sz="2000"/>
              <a:t>Corey Snipes, Twomile Heavy Industries Inc</a:t>
            </a:r>
            <a:endParaRPr/>
          </a:p>
          <a:p>
            <a:pPr indent="0" lvl="0" marL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t/>
            </a:r>
            <a:endParaRPr i="1" sz="2100"/>
          </a:p>
          <a:p>
            <a:pPr indent="0" lvl="0" marL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i="1" lang="en-US" sz="2100"/>
              <a:t>IFRC Drones Group – January 26, 2022</a:t>
            </a:r>
            <a:endParaRPr/>
          </a:p>
          <a:p>
            <a:pPr indent="0" lvl="0" marL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98" name="Google Shape;98;p13"/>
          <p:cNvSpPr/>
          <p:nvPr/>
        </p:nvSpPr>
        <p:spPr>
          <a:xfrm>
            <a:off x="4492951" y="1478450"/>
            <a:ext cx="6014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Open-Source Photogrammetry With</a:t>
            </a:r>
            <a:endParaRPr/>
          </a:p>
        </p:txBody>
      </p:sp>
      <p:pic>
        <p:nvPicPr>
          <p:cNvPr id="99" name="Google Shape;9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6274" y="3900175"/>
            <a:ext cx="2146452" cy="122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/>
              <a:t>OpenDroneMap Funding</a:t>
            </a:r>
            <a:endParaRPr/>
          </a:p>
        </p:txBody>
      </p:sp>
      <p:sp>
        <p:nvSpPr>
          <p:cNvPr id="169" name="Google Shape;169;p22"/>
          <p:cNvSpPr txBox="1"/>
          <p:nvPr>
            <p:ph idx="1" type="body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3540" lvl="0" marL="3835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/>
              <a:t>Community Contributions</a:t>
            </a:r>
            <a:endParaRPr>
              <a:solidFill>
                <a:srgbClr val="191B0E"/>
              </a:solidFill>
            </a:endParaRPr>
          </a:p>
          <a:p>
            <a:pPr indent="-383540" lvl="0" marL="3835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B0E"/>
              </a:buClr>
              <a:buSzPts val="2000"/>
              <a:buChar char="●"/>
            </a:pPr>
            <a:r>
              <a:rPr lang="en-US">
                <a:solidFill>
                  <a:srgbClr val="191B0E"/>
                </a:solidFill>
              </a:rPr>
              <a:t>Cleveland Metroparks</a:t>
            </a:r>
            <a:endParaRPr/>
          </a:p>
          <a:p>
            <a:pPr indent="-383540" lvl="0" marL="3835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B0E"/>
              </a:buClr>
              <a:buSzPts val="2000"/>
              <a:buChar char="●"/>
            </a:pPr>
            <a:r>
              <a:rPr lang="en-US">
                <a:solidFill>
                  <a:srgbClr val="191B0E"/>
                </a:solidFill>
              </a:rPr>
              <a:t>ELHRA's Humanitarian Innovation Fund</a:t>
            </a:r>
            <a:endParaRPr/>
          </a:p>
          <a:p>
            <a:pPr indent="-383540" lvl="0" marL="3835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B0E"/>
              </a:buClr>
              <a:buSzPts val="2000"/>
              <a:buChar char="●"/>
            </a:pPr>
            <a:r>
              <a:rPr lang="en-US">
                <a:solidFill>
                  <a:srgbClr val="191B0E"/>
                </a:solidFill>
              </a:rPr>
              <a:t>World Bank Tanzania</a:t>
            </a:r>
            <a:r>
              <a:rPr lang="en-US"/>
              <a:t> and Global Facility for Disaster Reduction and Recovery</a:t>
            </a:r>
            <a:endParaRPr/>
          </a:p>
          <a:p>
            <a:pPr indent="-383540" lvl="0" marL="3835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/>
              <a:t>American Red Cross</a:t>
            </a:r>
            <a:endParaRPr/>
          </a:p>
          <a:p>
            <a:pPr indent="-383540" lvl="0" marL="3835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/>
              <a:t>Korea National Park Service</a:t>
            </a:r>
            <a:endParaRPr/>
          </a:p>
          <a:p>
            <a:pPr indent="-384048" lvl="0" marL="38404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</p:txBody>
      </p:sp>
      <p:sp>
        <p:nvSpPr>
          <p:cNvPr id="170" name="Google Shape;170;p22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logo&#10;&#10;Description automatically generated" id="171" name="Google Shape;171;p22"/>
          <p:cNvPicPr preferRelativeResize="0"/>
          <p:nvPr/>
        </p:nvPicPr>
        <p:blipFill rotWithShape="1">
          <a:blip r:embed="rId3">
            <a:alphaModFix/>
          </a:blip>
          <a:srcRect b="-1070" l="0" r="1495" t="11765"/>
          <a:stretch/>
        </p:blipFill>
        <p:spPr>
          <a:xfrm>
            <a:off x="2004870" y="4946588"/>
            <a:ext cx="8269056" cy="148361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grpSp>
        <p:nvGrpSpPr>
          <p:cNvPr id="172" name="Google Shape;172;p22"/>
          <p:cNvGrpSpPr/>
          <p:nvPr/>
        </p:nvGrpSpPr>
        <p:grpSpPr>
          <a:xfrm>
            <a:off x="6402614" y="1488894"/>
            <a:ext cx="5582557" cy="886641"/>
            <a:chOff x="6484257" y="3865608"/>
            <a:chExt cx="5582557" cy="886641"/>
          </a:xfrm>
        </p:grpSpPr>
        <p:pic>
          <p:nvPicPr>
            <p:cNvPr descr="A picture containing graphical user interface&#10;&#10;Description automatically generated" id="173" name="Google Shape;173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84257" y="4012062"/>
              <a:ext cx="2743200" cy="593734"/>
            </a:xfrm>
            <a:prstGeom prst="rect">
              <a:avLst/>
            </a:prstGeom>
            <a:noFill/>
            <a:ln>
              <a:noFill/>
            </a:ln>
            <a:effectLst>
              <a:outerShdw blurRad="292100" rotWithShape="0" algn="tl" dir="2700000" dist="139700">
                <a:srgbClr val="333333">
                  <a:alpha val="64705"/>
                </a:srgbClr>
              </a:outerShdw>
            </a:effectLst>
          </p:spPr>
        </p:pic>
        <p:pic>
          <p:nvPicPr>
            <p:cNvPr descr="Graphical user interface, text, application, website&#10;&#10;Description automatically generated" id="174" name="Google Shape;174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323614" y="3865608"/>
              <a:ext cx="2743200" cy="886641"/>
            </a:xfrm>
            <a:prstGeom prst="rect">
              <a:avLst/>
            </a:prstGeom>
            <a:noFill/>
            <a:ln>
              <a:noFill/>
            </a:ln>
            <a:effectLst>
              <a:outerShdw blurRad="292100" rotWithShape="0" algn="tl" dir="2700000" dist="139700">
                <a:srgbClr val="333333">
                  <a:alpha val="64705"/>
                </a:srgbClr>
              </a:outerShdw>
            </a:effectLst>
          </p:spPr>
        </p:pic>
      </p:grpSp>
      <p:sp>
        <p:nvSpPr>
          <p:cNvPr id="175" name="Google Shape;175;p22"/>
          <p:cNvSpPr txBox="1"/>
          <p:nvPr/>
        </p:nvSpPr>
        <p:spPr>
          <a:xfrm>
            <a:off x="1367971" y="4116615"/>
            <a:ext cx="9147628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3540" lvl="0" marL="383540" marR="0" rtl="0" algn="l">
              <a:spcBef>
                <a:spcPts val="0"/>
              </a:spcBef>
              <a:spcAft>
                <a:spcPts val="0"/>
              </a:spcAft>
              <a:buClr>
                <a:srgbClr val="191B0E"/>
              </a:buClr>
              <a:buSzPts val="2000"/>
              <a:buFont typeface="Libre Franklin"/>
              <a:buChar char="■"/>
            </a:pPr>
            <a:r>
              <a:rPr lang="en-US" sz="200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Via associated projects, e.g. OpenSfM and OpenMVS</a:t>
            </a:r>
            <a:endParaRPr sz="2000">
              <a:solidFill>
                <a:srgbClr val="191B0E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56540" lvl="0" marL="38354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ibre Franklin"/>
              <a:buNone/>
            </a:pPr>
            <a:r>
              <a:t/>
            </a:r>
            <a:endParaRPr sz="2000">
              <a:solidFill>
                <a:srgbClr val="191B0E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56540" lvl="0" marL="38354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ibre Franklin"/>
              <a:buNone/>
            </a:pPr>
            <a:r>
              <a:t/>
            </a:r>
            <a:endParaRPr sz="2000">
              <a:solidFill>
                <a:srgbClr val="191B0E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76" name="Google Shape;176;p22"/>
          <p:cNvSpPr txBox="1"/>
          <p:nvPr/>
        </p:nvSpPr>
        <p:spPr>
          <a:xfrm>
            <a:off x="1367972" y="4425043"/>
            <a:ext cx="625384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3540" lvl="0" marL="383540" marR="0" rtl="0" algn="l">
              <a:spcBef>
                <a:spcPts val="0"/>
              </a:spcBef>
              <a:spcAft>
                <a:spcPts val="0"/>
              </a:spcAft>
              <a:buClr>
                <a:srgbClr val="191B0E"/>
              </a:buClr>
              <a:buSzPts val="1800"/>
              <a:buFont typeface="Libre Franklin"/>
              <a:buChar char="■"/>
            </a:pPr>
            <a:r>
              <a:rPr lang="en-US" sz="180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​</a:t>
            </a:r>
            <a:r>
              <a:rPr lang="en-US" sz="200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Via commercial funding via WebODM.net:​</a:t>
            </a: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2018725" y="4971350"/>
            <a:ext cx="8188200" cy="137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2"/>
          <p:cNvPicPr preferRelativeResize="0"/>
          <p:nvPr/>
        </p:nvPicPr>
        <p:blipFill rotWithShape="1">
          <a:blip r:embed="rId6">
            <a:alphaModFix/>
          </a:blip>
          <a:srcRect b="11680" l="0" r="0" t="13447"/>
          <a:stretch/>
        </p:blipFill>
        <p:spPr>
          <a:xfrm>
            <a:off x="2094925" y="5109325"/>
            <a:ext cx="8181475" cy="120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765025" y="1301360"/>
            <a:ext cx="9612971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Libre Franklin"/>
              <a:buNone/>
            </a:pPr>
            <a:r>
              <a:rPr lang="en-US"/>
              <a:t>BENEFITS</a:t>
            </a:r>
            <a:endParaRPr/>
          </a:p>
        </p:txBody>
      </p:sp>
      <p:sp>
        <p:nvSpPr>
          <p:cNvPr id="184" name="Google Shape;184;p23"/>
          <p:cNvSpPr txBox="1"/>
          <p:nvPr>
            <p:ph idx="1" type="body"/>
          </p:nvPr>
        </p:nvSpPr>
        <p:spPr>
          <a:xfrm>
            <a:off x="765025" y="4216328"/>
            <a:ext cx="9612971" cy="1143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 txBox="1"/>
          <p:nvPr>
            <p:ph idx="12" type="sldNum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8550" y="1622525"/>
            <a:ext cx="6096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4"/>
          <p:cNvSpPr txBox="1"/>
          <p:nvPr/>
        </p:nvSpPr>
        <p:spPr>
          <a:xfrm>
            <a:off x="7718550" y="5051525"/>
            <a:ext cx="4492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https://www.newelementary.com/2020/06/lego-part-65581-lantern-techniques-3.html</a:t>
            </a:r>
            <a:endParaRPr sz="900"/>
          </a:p>
        </p:txBody>
      </p:sp>
      <p:sp>
        <p:nvSpPr>
          <p:cNvPr id="192" name="Google Shape;192;p24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/>
              <a:t>Why Open Source</a:t>
            </a:r>
            <a:endParaRPr/>
          </a:p>
        </p:txBody>
      </p:sp>
      <p:sp>
        <p:nvSpPr>
          <p:cNvPr id="193" name="Google Shape;193;p24"/>
          <p:cNvSpPr txBox="1"/>
          <p:nvPr>
            <p:ph idx="1" type="body"/>
          </p:nvPr>
        </p:nvSpPr>
        <p:spPr>
          <a:xfrm>
            <a:off x="1371600" y="1424425"/>
            <a:ext cx="6578400" cy="42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i="1" lang="en-US"/>
              <a:t>Shared Costs</a:t>
            </a:r>
            <a:endParaRPr/>
          </a:p>
          <a:p>
            <a:pPr indent="-384048" lvl="0" marL="384048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-US"/>
              <a:t>Accessible to orgs and programs with limited budgets</a:t>
            </a:r>
            <a:endParaRPr/>
          </a:p>
          <a:p>
            <a:pPr indent="-384048" lvl="1" marL="914400" rtl="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○"/>
            </a:pPr>
            <a:r>
              <a:rPr lang="en-US"/>
              <a:t>Pix4D is $292-$350/mo  -OR-  $4,990 one-time</a:t>
            </a:r>
            <a:endParaRPr/>
          </a:p>
          <a:p>
            <a:pPr indent="-384048" lvl="1" marL="914400" rtl="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○"/>
            </a:pPr>
            <a:r>
              <a:rPr b="1" lang="en-US"/>
              <a:t>ODM is $0* (free as in freedom forever)</a:t>
            </a:r>
            <a:endParaRPr/>
          </a:p>
          <a:p>
            <a:pPr indent="0" lvl="0" marL="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t/>
            </a:r>
            <a:endParaRPr i="1"/>
          </a:p>
          <a:p>
            <a:pPr indent="0" lvl="0" marL="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i="1" lang="en-US"/>
              <a:t>But equally important:</a:t>
            </a:r>
            <a:endParaRPr/>
          </a:p>
          <a:p>
            <a:pPr indent="-384048" lvl="0" marL="384048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b="1" lang="en-US"/>
              <a:t>Control</a:t>
            </a:r>
            <a:r>
              <a:rPr lang="en-US"/>
              <a:t> over your toolchain (change if you want)</a:t>
            </a:r>
            <a:endParaRPr/>
          </a:p>
          <a:p>
            <a:pPr indent="-384048" lvl="0" marL="384048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-US"/>
              <a:t>Shoulders of giants: many contributors, </a:t>
            </a:r>
            <a:r>
              <a:rPr b="1" lang="en-US"/>
              <a:t>collective wisdom</a:t>
            </a:r>
            <a:endParaRPr/>
          </a:p>
          <a:p>
            <a:pPr indent="-384048" lvl="0" marL="384048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b="1" lang="en-US"/>
              <a:t>Transparency</a:t>
            </a:r>
            <a:r>
              <a:rPr lang="en-US"/>
              <a:t> leads to greater</a:t>
            </a:r>
            <a:endParaRPr/>
          </a:p>
          <a:p>
            <a:pPr indent="-384048" lvl="1" marL="914400" rtl="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○"/>
            </a:pPr>
            <a:r>
              <a:rPr b="1" lang="en-US"/>
              <a:t>Quality</a:t>
            </a:r>
            <a:endParaRPr/>
          </a:p>
          <a:p>
            <a:pPr indent="-384048" lvl="1" marL="914400" rtl="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○"/>
            </a:pPr>
            <a:r>
              <a:rPr b="1" lang="en-US"/>
              <a:t>Security</a:t>
            </a:r>
            <a:endParaRPr/>
          </a:p>
          <a:p>
            <a:pPr indent="-366903" lvl="0" marL="384048" rtl="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SzPct val="90000"/>
              <a:buChar char="●"/>
            </a:pPr>
            <a:r>
              <a:rPr lang="en-US"/>
              <a:t>Standards Based</a:t>
            </a:r>
            <a:endParaRPr/>
          </a:p>
          <a:p>
            <a:pPr indent="-366903" lvl="0" marL="384048" rtl="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SzPct val="90000"/>
              <a:buChar char="●"/>
            </a:pPr>
            <a:r>
              <a:rPr lang="en-US"/>
              <a:t>Public Good</a:t>
            </a:r>
            <a:endParaRPr/>
          </a:p>
        </p:txBody>
      </p:sp>
      <p:sp>
        <p:nvSpPr>
          <p:cNvPr id="194" name="Google Shape;194;p24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5" name="Google Shape;195;p24"/>
          <p:cNvSpPr txBox="1"/>
          <p:nvPr/>
        </p:nvSpPr>
        <p:spPr>
          <a:xfrm>
            <a:off x="8886292" y="6204220"/>
            <a:ext cx="330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*You can pay for certain parts, but not required.</a:t>
            </a:r>
            <a:endParaRPr/>
          </a:p>
        </p:txBody>
      </p:sp>
      <p:sp>
        <p:nvSpPr>
          <p:cNvPr id="196" name="Google Shape;196;p24"/>
          <p:cNvSpPr txBox="1"/>
          <p:nvPr/>
        </p:nvSpPr>
        <p:spPr>
          <a:xfrm>
            <a:off x="1371600" y="5530750"/>
            <a:ext cx="84195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4998" lvl="0" marL="384048" rtl="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Char char="●"/>
            </a:pPr>
            <a:r>
              <a:rPr lang="en-US" sz="17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Use of Proprietary Software in the Aid Sector Perpetuates Racial Injustice</a:t>
            </a:r>
            <a:endParaRPr sz="1700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64998" lvl="1" marL="914400" rtl="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Char char="○"/>
            </a:pPr>
            <a:r>
              <a:rPr i="1" lang="en-US" sz="17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https://ivangayton.net/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/>
          <p:nvPr>
            <p:ph type="title"/>
          </p:nvPr>
        </p:nvSpPr>
        <p:spPr>
          <a:xfrm>
            <a:off x="765025" y="1301360"/>
            <a:ext cx="9612971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Libre Franklin"/>
              <a:buNone/>
            </a:pPr>
            <a:r>
              <a:rPr lang="en-US"/>
              <a:t>CAPABILITIES</a:t>
            </a:r>
            <a:endParaRPr/>
          </a:p>
        </p:txBody>
      </p:sp>
      <p:sp>
        <p:nvSpPr>
          <p:cNvPr id="202" name="Google Shape;202;p25"/>
          <p:cNvSpPr txBox="1"/>
          <p:nvPr>
            <p:ph idx="1" type="body"/>
          </p:nvPr>
        </p:nvSpPr>
        <p:spPr>
          <a:xfrm>
            <a:off x="765025" y="4216328"/>
            <a:ext cx="9612971" cy="1143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03" name="Google Shape;203;p25"/>
          <p:cNvSpPr txBox="1"/>
          <p:nvPr>
            <p:ph idx="12" type="sldNum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1599" y="1458349"/>
            <a:ext cx="9683976" cy="499502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6"/>
          <p:cNvSpPr txBox="1"/>
          <p:nvPr>
            <p:ph type="title"/>
          </p:nvPr>
        </p:nvSpPr>
        <p:spPr>
          <a:xfrm>
            <a:off x="12192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/>
              <a:t>Dashboard</a:t>
            </a:r>
            <a:endParaRPr/>
          </a:p>
        </p:txBody>
      </p:sp>
      <p:sp>
        <p:nvSpPr>
          <p:cNvPr id="210" name="Google Shape;210;p26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1" name="Google Shape;211;p26"/>
          <p:cNvSpPr/>
          <p:nvPr/>
        </p:nvSpPr>
        <p:spPr>
          <a:xfrm rot="-1523292">
            <a:off x="3258168" y="3930944"/>
            <a:ext cx="914521" cy="30488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49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12" name="Google Shape;212;p26"/>
          <p:cNvSpPr/>
          <p:nvPr/>
        </p:nvSpPr>
        <p:spPr>
          <a:xfrm rot="9086523">
            <a:off x="6342709" y="3949603"/>
            <a:ext cx="914345" cy="30474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49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13" name="Google Shape;213;p26"/>
          <p:cNvSpPr/>
          <p:nvPr/>
        </p:nvSpPr>
        <p:spPr>
          <a:xfrm rot="-1587346">
            <a:off x="6524387" y="4492588"/>
            <a:ext cx="914464" cy="30495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49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14" name="Google Shape;214;p26"/>
          <p:cNvSpPr/>
          <p:nvPr/>
        </p:nvSpPr>
        <p:spPr>
          <a:xfrm rot="-1523292">
            <a:off x="7166797" y="4492642"/>
            <a:ext cx="914521" cy="30488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49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15" name="Google Shape;215;p26"/>
          <p:cNvSpPr/>
          <p:nvPr/>
        </p:nvSpPr>
        <p:spPr>
          <a:xfrm rot="-1523292">
            <a:off x="8362206" y="4422522"/>
            <a:ext cx="914521" cy="30488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49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16" name="Google Shape;216;p26"/>
          <p:cNvSpPr/>
          <p:nvPr/>
        </p:nvSpPr>
        <p:spPr>
          <a:xfrm>
            <a:off x="3405523" y="5195352"/>
            <a:ext cx="914400" cy="30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49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8175" y="278279"/>
            <a:ext cx="6354973" cy="327790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7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/>
              <a:t>Add Images</a:t>
            </a:r>
            <a:endParaRPr/>
          </a:p>
        </p:txBody>
      </p:sp>
      <p:sp>
        <p:nvSpPr>
          <p:cNvPr id="224" name="Google Shape;224;p27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5" name="Google Shape;22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93953" y="1657605"/>
            <a:ext cx="6721360" cy="4795781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/>
              <a:t>Set Configuration</a:t>
            </a:r>
            <a:endParaRPr/>
          </a:p>
        </p:txBody>
      </p:sp>
      <p:sp>
        <p:nvSpPr>
          <p:cNvPr id="231" name="Google Shape;231;p28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2" name="Google Shape;23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1884541"/>
            <a:ext cx="7171041" cy="3215919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/>
              <a:t>Processing</a:t>
            </a:r>
            <a:endParaRPr/>
          </a:p>
        </p:txBody>
      </p:sp>
      <p:sp>
        <p:nvSpPr>
          <p:cNvPr id="238" name="Google Shape;238;p29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9" name="Google Shape;23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1820587"/>
            <a:ext cx="7216765" cy="3894157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7164" y="1735075"/>
            <a:ext cx="9147432" cy="471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0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/>
              <a:t>Finished</a:t>
            </a:r>
            <a:endParaRPr/>
          </a:p>
        </p:txBody>
      </p:sp>
      <p:sp>
        <p:nvSpPr>
          <p:cNvPr id="246" name="Google Shape;246;p30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7" name="Google Shape;247;p30"/>
          <p:cNvSpPr/>
          <p:nvPr/>
        </p:nvSpPr>
        <p:spPr>
          <a:xfrm rot="-2411731">
            <a:off x="7375148" y="4749170"/>
            <a:ext cx="914320" cy="30483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49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48" name="Google Shape;248;p30"/>
          <p:cNvSpPr/>
          <p:nvPr/>
        </p:nvSpPr>
        <p:spPr>
          <a:xfrm rot="-2411731">
            <a:off x="4069136" y="5784766"/>
            <a:ext cx="914320" cy="30483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49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49" name="Google Shape;249;p30"/>
          <p:cNvSpPr/>
          <p:nvPr/>
        </p:nvSpPr>
        <p:spPr>
          <a:xfrm rot="-2411731">
            <a:off x="5309549" y="5784755"/>
            <a:ext cx="914320" cy="30483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49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50" name="Google Shape;250;p30"/>
          <p:cNvSpPr/>
          <p:nvPr/>
        </p:nvSpPr>
        <p:spPr>
          <a:xfrm rot="-2411731">
            <a:off x="6014488" y="5784744"/>
            <a:ext cx="914320" cy="30483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49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/>
              <a:t>2D Outputs</a:t>
            </a:r>
            <a:endParaRPr/>
          </a:p>
        </p:txBody>
      </p:sp>
      <p:sp>
        <p:nvSpPr>
          <p:cNvPr id="256" name="Google Shape;256;p31"/>
          <p:cNvSpPr txBox="1"/>
          <p:nvPr>
            <p:ph idx="1" type="body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4048" lvl="0" marL="384048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/>
              <a:t>DSM / DTM / Contours</a:t>
            </a:r>
            <a:endParaRPr/>
          </a:p>
          <a:p>
            <a:pPr indent="-384048" lvl="0" marL="384048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/>
              <a:t>Plant Health</a:t>
            </a:r>
            <a:endParaRPr/>
          </a:p>
          <a:p>
            <a:pPr indent="-384048" lvl="0" marL="384048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/>
              <a:t>Orthophoto (GeoTIFF)</a:t>
            </a:r>
            <a:endParaRPr/>
          </a:p>
          <a:p>
            <a:pPr indent="0" lvl="1" marL="530352" rtl="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57" name="Google Shape;257;p31"/>
          <p:cNvSpPr txBox="1"/>
          <p:nvPr/>
        </p:nvSpPr>
        <p:spPr>
          <a:xfrm>
            <a:off x="807124" y="5138450"/>
            <a:ext cx="5574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B0F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🡪  QGIS/ArcGIS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B0F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🡪  Object detection/counting via</a:t>
            </a:r>
            <a:br>
              <a:rPr b="0" i="0" lang="en-US" sz="2400" u="none" cap="none" strike="noStrike">
                <a:solidFill>
                  <a:srgbClr val="00B0F0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b="0" i="0" lang="en-US" sz="2400" u="none" cap="none" strike="noStrike">
                <a:solidFill>
                  <a:srgbClr val="00B0F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    FieldMapR, rastervision.io</a:t>
            </a:r>
            <a:endParaRPr/>
          </a:p>
        </p:txBody>
      </p:sp>
      <p:pic>
        <p:nvPicPr>
          <p:cNvPr id="258" name="Google Shape;25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7633" y="242596"/>
            <a:ext cx="3133285" cy="2673220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259" name="Google Shape;25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17602" y="509309"/>
            <a:ext cx="4451520" cy="2919691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260" name="Google Shape;260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94530" y="1819959"/>
            <a:ext cx="4046144" cy="3015331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261" name="Google Shape;261;p31"/>
          <p:cNvSpPr txBox="1"/>
          <p:nvPr/>
        </p:nvSpPr>
        <p:spPr>
          <a:xfrm>
            <a:off x="9241107" y="6348691"/>
            <a:ext cx="233961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accent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Photo Credit: opendronemap.org </a:t>
            </a:r>
            <a:endParaRPr/>
          </a:p>
        </p:txBody>
      </p:sp>
      <p:pic>
        <p:nvPicPr>
          <p:cNvPr descr="Map&#10;&#10;Description automatically generated" id="262" name="Google Shape;262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40525" y="2614904"/>
            <a:ext cx="4451519" cy="3658179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/>
          <p:nvPr>
            <p:ph type="title"/>
          </p:nvPr>
        </p:nvSpPr>
        <p:spPr>
          <a:xfrm>
            <a:off x="765025" y="1301360"/>
            <a:ext cx="9612971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Libre Franklin"/>
              <a:buNone/>
            </a:pPr>
            <a:r>
              <a:rPr lang="en-US"/>
              <a:t>INTRODUCTIONS</a:t>
            </a:r>
            <a:endParaRPr/>
          </a:p>
        </p:txBody>
      </p:sp>
      <p:sp>
        <p:nvSpPr>
          <p:cNvPr id="105" name="Google Shape;105;p14"/>
          <p:cNvSpPr txBox="1"/>
          <p:nvPr>
            <p:ph idx="1" type="body"/>
          </p:nvPr>
        </p:nvSpPr>
        <p:spPr>
          <a:xfrm>
            <a:off x="765025" y="4216328"/>
            <a:ext cx="9612971" cy="1143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06" name="Google Shape;106;p14"/>
          <p:cNvSpPr txBox="1"/>
          <p:nvPr>
            <p:ph idx="12" type="sldNum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 txBox="1"/>
          <p:nvPr>
            <p:ph type="title"/>
          </p:nvPr>
        </p:nvSpPr>
        <p:spPr>
          <a:xfrm>
            <a:off x="990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/>
              <a:t>3D Outputs</a:t>
            </a:r>
            <a:endParaRPr/>
          </a:p>
        </p:txBody>
      </p:sp>
      <p:sp>
        <p:nvSpPr>
          <p:cNvPr id="268" name="Google Shape;268;p32"/>
          <p:cNvSpPr txBox="1"/>
          <p:nvPr>
            <p:ph idx="1" type="body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US"/>
              <a:t>Dense Point Cloud </a:t>
            </a:r>
            <a:br>
              <a:rPr lang="en-US"/>
            </a:br>
            <a:r>
              <a:rPr lang="en-US"/>
              <a:t>(.las/.laz)</a:t>
            </a:r>
            <a:endParaRPr/>
          </a:p>
          <a:p>
            <a:pPr indent="-257048" lvl="1" marL="914400" rtl="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69" name="Google Shape;269;p32"/>
          <p:cNvSpPr txBox="1"/>
          <p:nvPr/>
        </p:nvSpPr>
        <p:spPr>
          <a:xfrm>
            <a:off x="789475" y="4558000"/>
            <a:ext cx="3975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B0F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🡪  CloudCompare, etc</a:t>
            </a:r>
            <a:br>
              <a:rPr b="0" i="0" lang="en-US" sz="2400" u="none" cap="none" strike="noStrike">
                <a:solidFill>
                  <a:srgbClr val="00B0F0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b="0" i="0" lang="en-US" sz="2400" u="none" cap="none" strike="noStrike">
                <a:solidFill>
                  <a:srgbClr val="00B0F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for analysis</a:t>
            </a:r>
            <a:endParaRPr/>
          </a:p>
        </p:txBody>
      </p:sp>
      <p:pic>
        <p:nvPicPr>
          <p:cNvPr descr="A picture containing outdoor, watercraft, shore&#10;&#10;Description automatically generated" id="270" name="Google Shape;27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7119" y="399094"/>
            <a:ext cx="6817849" cy="3284346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271" name="Google Shape;271;p32"/>
          <p:cNvSpPr txBox="1"/>
          <p:nvPr/>
        </p:nvSpPr>
        <p:spPr>
          <a:xfrm>
            <a:off x="9334413" y="6356866"/>
            <a:ext cx="195412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accent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Photo Credit: Joseph Fazioli</a:t>
            </a:r>
            <a:endParaRPr i="1" sz="1200">
              <a:solidFill>
                <a:schemeClr val="accent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A picture containing outdoor, nature, shore&#10;&#10;Description automatically generated" id="272" name="Google Shape;27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4507" y="2332457"/>
            <a:ext cx="7168064" cy="3680897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/>
              <a:t>3D Outputs</a:t>
            </a:r>
            <a:endParaRPr/>
          </a:p>
        </p:txBody>
      </p:sp>
      <p:sp>
        <p:nvSpPr>
          <p:cNvPr id="278" name="Google Shape;278;p33"/>
          <p:cNvSpPr txBox="1"/>
          <p:nvPr>
            <p:ph idx="1" type="body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US"/>
              <a:t>Textured 3D Model (.obj)</a:t>
            </a:r>
            <a:endParaRPr/>
          </a:p>
          <a:p>
            <a:pPr indent="-257048" lvl="1" marL="914400" rtl="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descr="A picture containing tree, road, old, wood&#10;&#10;Description automatically generated" id="279" name="Google Shape;27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8204" y="316928"/>
            <a:ext cx="5469642" cy="3709544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280" name="Google Shape;280;p33"/>
          <p:cNvSpPr txBox="1"/>
          <p:nvPr/>
        </p:nvSpPr>
        <p:spPr>
          <a:xfrm>
            <a:off x="770751" y="4346775"/>
            <a:ext cx="5358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B0F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🡪  Sketchfab, et al for sharing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B0F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🡪  CAD, Blender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B0F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🡪  3D print </a:t>
            </a:r>
            <a:endParaRPr/>
          </a:p>
        </p:txBody>
      </p:sp>
      <p:pic>
        <p:nvPicPr>
          <p:cNvPr descr="A picture containing outdoor&#10;&#10;Description automatically generated" id="281" name="Google Shape;28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94058" y="2899547"/>
            <a:ext cx="4586320" cy="3573508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282" name="Google Shape;282;p33"/>
          <p:cNvSpPr txBox="1"/>
          <p:nvPr/>
        </p:nvSpPr>
        <p:spPr>
          <a:xfrm>
            <a:off x="3595160" y="6334555"/>
            <a:ext cx="300556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accent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Photo Credit: Jamie Portolese, Corey Snipes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/>
              <a:t>Within ODM</a:t>
            </a:r>
            <a:endParaRPr/>
          </a:p>
        </p:txBody>
      </p:sp>
      <p:sp>
        <p:nvSpPr>
          <p:cNvPr id="288" name="Google Shape;288;p34"/>
          <p:cNvSpPr txBox="1"/>
          <p:nvPr>
            <p:ph idx="1" type="body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4048" lvl="0" marL="384048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/>
              <a:t>Measurement</a:t>
            </a:r>
            <a:endParaRPr/>
          </a:p>
          <a:p>
            <a:pPr indent="-384048" lvl="0" marL="384048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/>
              <a:t>Analysis</a:t>
            </a:r>
            <a:endParaRPr/>
          </a:p>
        </p:txBody>
      </p:sp>
      <p:pic>
        <p:nvPicPr>
          <p:cNvPr id="289" name="Google Shape;28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3027" y="289249"/>
            <a:ext cx="6143947" cy="4994434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descr="Graphical user interface, application, website&#10;&#10;Description automatically generated" id="290" name="Google Shape;29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18858" y="1698492"/>
            <a:ext cx="6550090" cy="4630913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 txBox="1"/>
          <p:nvPr>
            <p:ph type="title"/>
          </p:nvPr>
        </p:nvSpPr>
        <p:spPr>
          <a:xfrm>
            <a:off x="765025" y="1301360"/>
            <a:ext cx="9612971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Libre Franklin"/>
              <a:buNone/>
            </a:pPr>
            <a:r>
              <a:rPr lang="en-US"/>
              <a:t>USE CASES</a:t>
            </a:r>
            <a:endParaRPr/>
          </a:p>
        </p:txBody>
      </p:sp>
      <p:sp>
        <p:nvSpPr>
          <p:cNvPr id="296" name="Google Shape;296;p35"/>
          <p:cNvSpPr txBox="1"/>
          <p:nvPr>
            <p:ph idx="1" type="body"/>
          </p:nvPr>
        </p:nvSpPr>
        <p:spPr>
          <a:xfrm>
            <a:off x="765025" y="4216328"/>
            <a:ext cx="9612971" cy="1143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97" name="Google Shape;297;p35"/>
          <p:cNvSpPr txBox="1"/>
          <p:nvPr>
            <p:ph idx="12" type="sldNum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/>
              <a:t>Agriculture</a:t>
            </a:r>
            <a:endParaRPr/>
          </a:p>
        </p:txBody>
      </p:sp>
      <p:sp>
        <p:nvSpPr>
          <p:cNvPr id="303" name="Google Shape;303;p36"/>
          <p:cNvSpPr txBox="1"/>
          <p:nvPr>
            <p:ph idx="1" type="body"/>
          </p:nvPr>
        </p:nvSpPr>
        <p:spPr>
          <a:xfrm>
            <a:off x="1066800" y="2286000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4048" lvl="0" marL="384048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/>
              <a:t>Drone with multispectral camera</a:t>
            </a:r>
            <a:endParaRPr/>
          </a:p>
          <a:p>
            <a:pPr indent="-384048" lvl="0" marL="384048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/>
              <a:t>Capture biweekly images of a large field</a:t>
            </a:r>
            <a:endParaRPr/>
          </a:p>
          <a:p>
            <a:pPr indent="-384048" lvl="0" marL="384048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/>
              <a:t>Use ODM plant health algorithms</a:t>
            </a:r>
            <a:endParaRPr/>
          </a:p>
          <a:p>
            <a:pPr indent="-384048" lvl="0" marL="384048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/>
              <a:t>Visually monitor crop health</a:t>
            </a:r>
            <a:endParaRPr/>
          </a:p>
          <a:p>
            <a:pPr indent="-384048" lvl="0" marL="384048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/>
              <a:t>Highlight areas of plant stress, </a:t>
            </a:r>
            <a:br>
              <a:rPr lang="en-US"/>
            </a:br>
            <a:r>
              <a:rPr lang="en-US"/>
              <a:t>for focused attention </a:t>
            </a:r>
            <a:endParaRPr/>
          </a:p>
        </p:txBody>
      </p:sp>
      <p:sp>
        <p:nvSpPr>
          <p:cNvPr id="304" name="Google Shape;304;p36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5" name="Google Shape;30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4667" y="137583"/>
            <a:ext cx="5640916" cy="4239032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descr="A close up of a logo&#10;&#10;Description automatically generated" id="306" name="Google Shape;30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1782" y="3151187"/>
            <a:ext cx="5108618" cy="3504506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307" name="Google Shape;307;p36"/>
          <p:cNvSpPr txBox="1"/>
          <p:nvPr/>
        </p:nvSpPr>
        <p:spPr>
          <a:xfrm>
            <a:off x="799982" y="6463639"/>
            <a:ext cx="286168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7F7F7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Image: community.opendronemap.org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7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/>
              <a:t>Emergency Management</a:t>
            </a:r>
            <a:endParaRPr/>
          </a:p>
        </p:txBody>
      </p:sp>
      <p:sp>
        <p:nvSpPr>
          <p:cNvPr id="313" name="Google Shape;313;p37"/>
          <p:cNvSpPr txBox="1"/>
          <p:nvPr>
            <p:ph idx="1" type="body"/>
          </p:nvPr>
        </p:nvSpPr>
        <p:spPr>
          <a:xfrm>
            <a:off x="1371600" y="2286000"/>
            <a:ext cx="4720976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3540" lvl="0" marL="38354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/>
              <a:t>Drone with standard camera</a:t>
            </a:r>
            <a:endParaRPr/>
          </a:p>
          <a:p>
            <a:pPr indent="-383540" lvl="0" marL="38354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/>
              <a:t>Quickly map a tornado zone</a:t>
            </a:r>
            <a:endParaRPr/>
          </a:p>
          <a:p>
            <a:pPr indent="-383540" lvl="0" marL="38354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/>
              <a:t>Use ODM to identify and quantify damage areas</a:t>
            </a:r>
            <a:endParaRPr/>
          </a:p>
          <a:p>
            <a:pPr indent="-383540" lvl="0" marL="38354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/>
              <a:t>Prioritize resources, work</a:t>
            </a:r>
            <a:endParaRPr/>
          </a:p>
          <a:p>
            <a:pPr indent="-383540" lvl="0" marL="38354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/>
              <a:t>Estimate re-planting costs/effort</a:t>
            </a:r>
            <a:endParaRPr/>
          </a:p>
          <a:p>
            <a:pPr indent="-383540" lvl="0" marL="38354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/>
              <a:t>Repeat flights to monitor progress</a:t>
            </a:r>
            <a:endParaRPr/>
          </a:p>
        </p:txBody>
      </p:sp>
      <p:sp>
        <p:nvSpPr>
          <p:cNvPr id="314" name="Google Shape;314;p37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5" name="Google Shape;31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98201" y="2085975"/>
            <a:ext cx="5572670" cy="3388179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316" name="Google Shape;316;p37"/>
          <p:cNvSpPr txBox="1"/>
          <p:nvPr/>
        </p:nvSpPr>
        <p:spPr>
          <a:xfrm>
            <a:off x="799982" y="6463639"/>
            <a:ext cx="202811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7F7F7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Image: opendronemap.org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8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/>
              <a:t>Construction</a:t>
            </a:r>
            <a:endParaRPr/>
          </a:p>
        </p:txBody>
      </p:sp>
      <p:sp>
        <p:nvSpPr>
          <p:cNvPr id="322" name="Google Shape;322;p38"/>
          <p:cNvSpPr txBox="1"/>
          <p:nvPr>
            <p:ph idx="1" type="body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3540" lvl="0" marL="38354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/>
              <a:t>Drone with a standard (RGB)</a:t>
            </a:r>
            <a:br>
              <a:rPr lang="en-US"/>
            </a:br>
            <a:r>
              <a:rPr lang="en-US"/>
              <a:t>camera</a:t>
            </a:r>
            <a:endParaRPr/>
          </a:p>
          <a:p>
            <a:pPr indent="-383540" lvl="0" marL="38354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/>
              <a:t>Capture weekly images of </a:t>
            </a:r>
            <a:br>
              <a:rPr lang="en-US"/>
            </a:br>
            <a:r>
              <a:rPr lang="en-US"/>
              <a:t>construction site</a:t>
            </a:r>
            <a:endParaRPr/>
          </a:p>
          <a:p>
            <a:pPr indent="-383540" lvl="0" marL="38354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/>
              <a:t>Use ODM to generate </a:t>
            </a:r>
            <a:br>
              <a:rPr lang="en-US"/>
            </a:br>
            <a:r>
              <a:rPr lang="en-US"/>
              <a:t>orthophoto, 3D model</a:t>
            </a:r>
            <a:endParaRPr/>
          </a:p>
          <a:p>
            <a:pPr indent="-383540" lvl="0" marL="38354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/>
              <a:t>Use ODM linear, area, and volume measurements </a:t>
            </a:r>
            <a:endParaRPr/>
          </a:p>
          <a:p>
            <a:pPr indent="-383540" lvl="0" marL="38354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/>
              <a:t>Monitor as-built progress against plans</a:t>
            </a:r>
            <a:endParaRPr/>
          </a:p>
          <a:p>
            <a:pPr indent="-383540" lvl="0" marL="38354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/>
              <a:t>Visual updates for project stakeholders</a:t>
            </a:r>
            <a:endParaRPr/>
          </a:p>
        </p:txBody>
      </p:sp>
      <p:sp>
        <p:nvSpPr>
          <p:cNvPr id="323" name="Google Shape;323;p38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4" name="Google Shape;32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2209" y="263879"/>
            <a:ext cx="6701154" cy="3850921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325" name="Google Shape;325;p38"/>
          <p:cNvSpPr txBox="1"/>
          <p:nvPr/>
        </p:nvSpPr>
        <p:spPr>
          <a:xfrm>
            <a:off x="799982" y="6463639"/>
            <a:ext cx="184698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7F7F7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Image: Stephen Mather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9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/>
              <a:t>Ecological Assessment</a:t>
            </a:r>
            <a:endParaRPr/>
          </a:p>
        </p:txBody>
      </p:sp>
      <p:sp>
        <p:nvSpPr>
          <p:cNvPr id="331" name="Google Shape;331;p39"/>
          <p:cNvSpPr txBox="1"/>
          <p:nvPr>
            <p:ph idx="1" type="body"/>
          </p:nvPr>
        </p:nvSpPr>
        <p:spPr>
          <a:xfrm>
            <a:off x="1371600" y="2286000"/>
            <a:ext cx="4198706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3540" lvl="0" marL="38354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/>
              <a:t>Drone with RGB and NIR camera</a:t>
            </a:r>
            <a:endParaRPr/>
          </a:p>
          <a:p>
            <a:pPr indent="-383540" lvl="0" marL="38354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/>
              <a:t>Use ODM plant health algorithms and orthophoto </a:t>
            </a:r>
            <a:endParaRPr/>
          </a:p>
          <a:p>
            <a:pPr indent="-383540" lvl="0" marL="38354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/>
              <a:t>Identify areas of plant stress</a:t>
            </a:r>
            <a:endParaRPr/>
          </a:p>
          <a:p>
            <a:pPr indent="-383540" lvl="0" marL="38354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/>
              <a:t>Measure riparian area size</a:t>
            </a:r>
            <a:endParaRPr/>
          </a:p>
          <a:p>
            <a:pPr indent="-383540" lvl="0" marL="38354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/>
              <a:t>Repeat flights and processing to evaluate restoration efforts</a:t>
            </a:r>
            <a:endParaRPr/>
          </a:p>
        </p:txBody>
      </p:sp>
      <p:sp>
        <p:nvSpPr>
          <p:cNvPr id="332" name="Google Shape;332;p39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3" name="Google Shape;333;p39"/>
          <p:cNvPicPr preferRelativeResize="0"/>
          <p:nvPr/>
        </p:nvPicPr>
        <p:blipFill rotWithShape="1">
          <a:blip r:embed="rId3">
            <a:alphaModFix/>
          </a:blip>
          <a:srcRect b="0" l="2781" r="15911" t="958"/>
          <a:stretch/>
        </p:blipFill>
        <p:spPr>
          <a:xfrm>
            <a:off x="5846104" y="2677787"/>
            <a:ext cx="4089671" cy="3881239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334" name="Google Shape;334;p39"/>
          <p:cNvPicPr preferRelativeResize="0"/>
          <p:nvPr/>
        </p:nvPicPr>
        <p:blipFill rotWithShape="1">
          <a:blip r:embed="rId4">
            <a:alphaModFix/>
          </a:blip>
          <a:srcRect b="3335" l="10346" r="10782" t="957"/>
          <a:stretch/>
        </p:blipFill>
        <p:spPr>
          <a:xfrm>
            <a:off x="8528690" y="116982"/>
            <a:ext cx="3524435" cy="3709294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4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971" l="0" r="7260" t="0"/>
          <a:stretch/>
        </p:blipFill>
        <p:spPr>
          <a:xfrm>
            <a:off x="5135533" y="2063539"/>
            <a:ext cx="3694925" cy="4301868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340" name="Google Shape;340;p40"/>
          <p:cNvSpPr txBox="1"/>
          <p:nvPr>
            <p:ph type="title"/>
          </p:nvPr>
        </p:nvSpPr>
        <p:spPr>
          <a:xfrm>
            <a:off x="1371600" y="685800"/>
            <a:ext cx="9601200" cy="7307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/>
              <a:t>Erosion and Elevation Assessments</a:t>
            </a:r>
            <a:endParaRPr/>
          </a:p>
        </p:txBody>
      </p:sp>
      <p:sp>
        <p:nvSpPr>
          <p:cNvPr id="341" name="Google Shape;341;p40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2" name="Google Shape;342;p40"/>
          <p:cNvPicPr preferRelativeResize="0"/>
          <p:nvPr/>
        </p:nvPicPr>
        <p:blipFill rotWithShape="1">
          <a:blip r:embed="rId4">
            <a:alphaModFix/>
          </a:blip>
          <a:srcRect b="3156" l="5710" r="962" t="2667"/>
          <a:stretch/>
        </p:blipFill>
        <p:spPr>
          <a:xfrm>
            <a:off x="8124681" y="1573682"/>
            <a:ext cx="3767962" cy="2850761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343" name="Google Shape;343;p40"/>
          <p:cNvSpPr txBox="1"/>
          <p:nvPr/>
        </p:nvSpPr>
        <p:spPr>
          <a:xfrm>
            <a:off x="1037246" y="1906358"/>
            <a:ext cx="4101600" cy="30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3540" lvl="0" marL="383540" marR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191B0E"/>
              </a:buClr>
              <a:buSzPts val="2000"/>
              <a:buFont typeface="Libre Franklin"/>
              <a:buChar char="●"/>
            </a:pPr>
            <a:r>
              <a:rPr b="0" i="0" lang="en-US" sz="2000" u="none" cap="none" strike="noStrike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Drone with standard camera</a:t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83540" lvl="0" marL="383540" marR="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rgbClr val="191B0E"/>
              </a:buClr>
              <a:buSzPts val="2000"/>
              <a:buFont typeface="Libre Franklin"/>
              <a:buChar char="●"/>
            </a:pPr>
            <a:r>
              <a:rPr b="0" i="0" lang="en-US" sz="2000" u="none" cap="none" strike="noStrike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Use ODM to generate DSM and DTM, respectively</a:t>
            </a:r>
            <a:endParaRPr b="0" i="0" sz="2000" u="none" cap="none" strike="noStrike">
              <a:solidFill>
                <a:srgbClr val="191B0E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83540" lvl="0" marL="383540" marR="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rgbClr val="191B0E"/>
              </a:buClr>
              <a:buSzPts val="2000"/>
              <a:buFont typeface="Libre Franklin"/>
              <a:buChar char="●"/>
            </a:pPr>
            <a:r>
              <a:rPr lang="en-US" sz="200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Repeat flight and processing to monitor</a:t>
            </a:r>
            <a:r>
              <a:rPr b="0" i="0" lang="en-US" sz="2000" u="none" cap="none" strike="noStrike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erosion over time</a:t>
            </a:r>
            <a:endParaRPr/>
          </a:p>
          <a:p>
            <a:pPr indent="-383540" lvl="0" marL="383540" marR="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rgbClr val="191B0E"/>
              </a:buClr>
              <a:buSzPts val="2000"/>
              <a:buFont typeface="Libre Franklin"/>
              <a:buChar char="●"/>
            </a:pPr>
            <a:r>
              <a:rPr lang="en-US" sz="200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Export DEM for climbing maps</a:t>
            </a:r>
            <a:endParaRPr sz="20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56540" lvl="0" marL="383540" marR="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ibre Franklin"/>
              <a:buNone/>
            </a:pPr>
            <a:r>
              <a:t/>
            </a:r>
            <a:endParaRPr sz="2000">
              <a:solidFill>
                <a:srgbClr val="191B0E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1"/>
          <p:cNvSpPr txBox="1"/>
          <p:nvPr>
            <p:ph type="title"/>
          </p:nvPr>
        </p:nvSpPr>
        <p:spPr>
          <a:xfrm>
            <a:off x="9144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/>
              <a:t>Coastal Monitoring</a:t>
            </a:r>
            <a:endParaRPr/>
          </a:p>
        </p:txBody>
      </p:sp>
      <p:sp>
        <p:nvSpPr>
          <p:cNvPr id="349" name="Google Shape;349;p41"/>
          <p:cNvSpPr txBox="1"/>
          <p:nvPr>
            <p:ph idx="1" type="body"/>
          </p:nvPr>
        </p:nvSpPr>
        <p:spPr>
          <a:xfrm>
            <a:off x="990600" y="2286000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4048" lvl="0" marL="384048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/>
              <a:t>Drone with standard camera</a:t>
            </a:r>
            <a:endParaRPr/>
          </a:p>
          <a:p>
            <a:pPr indent="-384048" lvl="0" marL="384048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/>
              <a:t>Capture photos of a section of coastline</a:t>
            </a:r>
            <a:endParaRPr/>
          </a:p>
          <a:p>
            <a:pPr indent="-384048" lvl="0" marL="384048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/>
              <a:t>Use ODM to generate a 3D model</a:t>
            </a:r>
            <a:endParaRPr/>
          </a:p>
          <a:p>
            <a:pPr indent="-384048" lvl="0" marL="384048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/>
              <a:t>Repeat every 3 months</a:t>
            </a:r>
            <a:endParaRPr/>
          </a:p>
          <a:p>
            <a:pPr indent="-384048" lvl="0" marL="384048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/>
              <a:t>Export 3D models</a:t>
            </a:r>
            <a:endParaRPr/>
          </a:p>
          <a:p>
            <a:pPr indent="-384048" lvl="0" marL="384048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/>
              <a:t>Use another tool (e.g., CloudCompare) to </a:t>
            </a:r>
            <a:br>
              <a:rPr lang="en-US"/>
            </a:br>
            <a:r>
              <a:rPr lang="en-US"/>
              <a:t>assess change over time</a:t>
            </a:r>
            <a:endParaRPr/>
          </a:p>
        </p:txBody>
      </p:sp>
      <p:sp>
        <p:nvSpPr>
          <p:cNvPr id="350" name="Google Shape;350;p41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1" name="Google Shape;35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8852" y="685800"/>
            <a:ext cx="5752030" cy="3235517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352" name="Google Shape;352;p41"/>
          <p:cNvSpPr txBox="1"/>
          <p:nvPr/>
        </p:nvSpPr>
        <p:spPr>
          <a:xfrm>
            <a:off x="799982" y="6463639"/>
            <a:ext cx="310854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7F7F7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Imagery via Zanzibar Mapping Initiative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/>
              <a:t>Stephen Mather</a:t>
            </a:r>
            <a:endParaRPr/>
          </a:p>
        </p:txBody>
      </p:sp>
      <p:sp>
        <p:nvSpPr>
          <p:cNvPr id="112" name="Google Shape;112;p15"/>
          <p:cNvSpPr txBox="1"/>
          <p:nvPr>
            <p:ph idx="1" type="body"/>
          </p:nvPr>
        </p:nvSpPr>
        <p:spPr>
          <a:xfrm>
            <a:off x="1371600" y="2286000"/>
            <a:ext cx="8103782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8940" lvl="0" marL="38354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-US" sz="2400"/>
              <a:t>Systems Administrator with Focus on Research Support</a:t>
            </a:r>
            <a:r>
              <a:rPr lang="en-US" sz="2400"/>
              <a:t>, Oberlin College and Conservatory</a:t>
            </a:r>
            <a:endParaRPr sz="2400"/>
          </a:p>
          <a:p>
            <a:pPr indent="-256540" lvl="0" marL="38354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t/>
            </a:r>
            <a:endParaRPr b="1" sz="2400"/>
          </a:p>
          <a:p>
            <a:pPr indent="0" lvl="0" marL="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t/>
            </a:r>
            <a:endParaRPr sz="2400"/>
          </a:p>
        </p:txBody>
      </p:sp>
      <p:sp>
        <p:nvSpPr>
          <p:cNvPr id="113" name="Google Shape;113;p15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4" name="Google Shape;114;p15"/>
          <p:cNvSpPr txBox="1"/>
          <p:nvPr/>
        </p:nvSpPr>
        <p:spPr>
          <a:xfrm>
            <a:off x="1345275" y="3041025"/>
            <a:ext cx="10804800" cy="30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8940" lvl="0" marL="38354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ibre Franklin"/>
              <a:buChar char="●"/>
            </a:pPr>
            <a:r>
              <a:rPr lang="en-US" sz="24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OpenDroneMap Ecosystem cofounder (with Piero Toffanin)</a:t>
            </a:r>
            <a:endParaRPr sz="2400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408940" lvl="0" marL="38354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ibre Franklin"/>
              <a:buChar char="●"/>
            </a:pPr>
            <a:r>
              <a:rPr lang="en-US" sz="24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Specialize in large-scale elevation model creation from photogrammetry</a:t>
            </a:r>
            <a:endParaRPr sz="2400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408940" lvl="0" marL="38354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ibre Franklin"/>
              <a:buChar char="●"/>
            </a:pPr>
            <a:r>
              <a:rPr lang="en-US" sz="24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Writing:</a:t>
            </a:r>
            <a:endParaRPr sz="2400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422148" lvl="1" marL="91440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ibre Franklin"/>
              <a:buChar char="○"/>
            </a:pPr>
            <a:r>
              <a:rPr lang="en-US" sz="24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Co-Author of the PostGIS Cookbook</a:t>
            </a:r>
            <a:endParaRPr sz="2400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422148" lvl="1" marL="91440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ibre Franklin"/>
              <a:buChar char="○"/>
            </a:pPr>
            <a:r>
              <a:rPr lang="en-US" sz="24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Blog at https://smathermather.com </a:t>
            </a:r>
            <a:endParaRPr i="1" sz="2400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408940" lvl="0" marL="38354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ibre Franklin"/>
              <a:buChar char="●"/>
            </a:pPr>
            <a:r>
              <a:rPr lang="en-US" sz="24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Certified Remote Pilot (US FAA Part 107)</a:t>
            </a:r>
            <a:endParaRPr sz="2400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A person wearing glasses and smiling at the camera&#10;&#10;Description automatically generated" id="115" name="Google Shape;11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15025" y="464700"/>
            <a:ext cx="1661900" cy="2288825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116" name="Google Shape;11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15025" y="464700"/>
            <a:ext cx="1714970" cy="2288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2"/>
          <p:cNvSpPr txBox="1"/>
          <p:nvPr>
            <p:ph type="title"/>
          </p:nvPr>
        </p:nvSpPr>
        <p:spPr>
          <a:xfrm>
            <a:off x="914400" y="685800"/>
            <a:ext cx="111441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Libre Franklin"/>
              <a:buNone/>
            </a:pPr>
            <a:r>
              <a:rPr lang="en-US"/>
              <a:t>Digital Terrain Models for fluvial, pluvial, and coastal modeling – Zanzibar Mapping initiative</a:t>
            </a:r>
            <a:endParaRPr/>
          </a:p>
        </p:txBody>
      </p:sp>
      <p:sp>
        <p:nvSpPr>
          <p:cNvPr id="358" name="Google Shape;358;p42"/>
          <p:cNvSpPr txBox="1"/>
          <p:nvPr>
            <p:ph idx="12" type="sldNum"/>
          </p:nvPr>
        </p:nvSpPr>
        <p:spPr>
          <a:xfrm>
            <a:off x="9472736" y="6453386"/>
            <a:ext cx="15963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9" name="Google Shape;359;p42"/>
          <p:cNvSpPr txBox="1"/>
          <p:nvPr/>
        </p:nvSpPr>
        <p:spPr>
          <a:xfrm>
            <a:off x="799982" y="6463639"/>
            <a:ext cx="3108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7F7F7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Imagery via Zanzibar Mapping Initiative</a:t>
            </a:r>
            <a:endParaRPr/>
          </a:p>
        </p:txBody>
      </p:sp>
      <p:pic>
        <p:nvPicPr>
          <p:cNvPr id="360" name="Google Shape;36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7488" y="2030625"/>
            <a:ext cx="7130524" cy="3987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813" y="94275"/>
            <a:ext cx="11877675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594" y="0"/>
            <a:ext cx="977396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766" y="242728"/>
            <a:ext cx="11648475" cy="608005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3"/>
          <p:cNvSpPr txBox="1"/>
          <p:nvPr>
            <p:ph idx="12" type="sldNum"/>
          </p:nvPr>
        </p:nvSpPr>
        <p:spPr>
          <a:xfrm>
            <a:off x="9472736" y="6453386"/>
            <a:ext cx="15963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0"/>
            <a:ext cx="97536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153" y="242728"/>
            <a:ext cx="11648475" cy="60800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4"/>
          <p:cNvSpPr txBox="1"/>
          <p:nvPr>
            <p:ph idx="12" type="sldNum"/>
          </p:nvPr>
        </p:nvSpPr>
        <p:spPr>
          <a:xfrm>
            <a:off x="9472736" y="6453386"/>
            <a:ext cx="15963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5"/>
          <p:cNvSpPr txBox="1"/>
          <p:nvPr>
            <p:ph type="title"/>
          </p:nvPr>
        </p:nvSpPr>
        <p:spPr>
          <a:xfrm>
            <a:off x="765025" y="1301360"/>
            <a:ext cx="9612971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Libre Franklin"/>
              <a:buNone/>
            </a:pPr>
            <a:r>
              <a:rPr lang="en-US"/>
              <a:t>GETTING STARTED</a:t>
            </a:r>
            <a:endParaRPr/>
          </a:p>
        </p:txBody>
      </p:sp>
      <p:sp>
        <p:nvSpPr>
          <p:cNvPr id="381" name="Google Shape;381;p45"/>
          <p:cNvSpPr txBox="1"/>
          <p:nvPr>
            <p:ph idx="1" type="body"/>
          </p:nvPr>
        </p:nvSpPr>
        <p:spPr>
          <a:xfrm>
            <a:off x="765025" y="4216328"/>
            <a:ext cx="9612971" cy="1143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82" name="Google Shape;382;p45"/>
          <p:cNvSpPr txBox="1"/>
          <p:nvPr>
            <p:ph idx="12" type="sldNum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6"/>
          <p:cNvSpPr txBox="1"/>
          <p:nvPr>
            <p:ph idx="4294967295" type="title"/>
          </p:nvPr>
        </p:nvSpPr>
        <p:spPr>
          <a:xfrm>
            <a:off x="25908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/>
              <a:t>Architecture</a:t>
            </a:r>
            <a:endParaRPr/>
          </a:p>
        </p:txBody>
      </p:sp>
      <p:sp>
        <p:nvSpPr>
          <p:cNvPr id="388" name="Google Shape;388;p46"/>
          <p:cNvSpPr txBox="1"/>
          <p:nvPr/>
        </p:nvSpPr>
        <p:spPr>
          <a:xfrm>
            <a:off x="733649" y="6305275"/>
            <a:ext cx="519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accent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Photo Credit: International Center for Free and Open Source Software, Kerala, India</a:t>
            </a:r>
            <a:endParaRPr/>
          </a:p>
        </p:txBody>
      </p:sp>
      <p:pic>
        <p:nvPicPr>
          <p:cNvPr descr="Diagram&#10;&#10;Description automatically generated" id="389" name="Google Shape;38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9674" y="1503525"/>
            <a:ext cx="7557796" cy="36505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indoor&#10;&#10;Description automatically generated" id="390" name="Google Shape;390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3880076"/>
            <a:ext cx="5726538" cy="2702210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391" name="Google Shape;391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77314" y="778960"/>
            <a:ext cx="4945222" cy="2333528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392" name="Google Shape;392;p46"/>
          <p:cNvSpPr/>
          <p:nvPr/>
        </p:nvSpPr>
        <p:spPr>
          <a:xfrm rot="2649650">
            <a:off x="1090722" y="1577087"/>
            <a:ext cx="955969" cy="30486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49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93" name="Google Shape;393;p46"/>
          <p:cNvSpPr/>
          <p:nvPr/>
        </p:nvSpPr>
        <p:spPr>
          <a:xfrm rot="2649650">
            <a:off x="3129850" y="4015488"/>
            <a:ext cx="955969" cy="30486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49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94" name="Google Shape;394;p46"/>
          <p:cNvSpPr/>
          <p:nvPr/>
        </p:nvSpPr>
        <p:spPr>
          <a:xfrm rot="10800000">
            <a:off x="5535303" y="3429000"/>
            <a:ext cx="955800" cy="30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49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95" name="Google Shape;395;p46"/>
          <p:cNvSpPr/>
          <p:nvPr/>
        </p:nvSpPr>
        <p:spPr>
          <a:xfrm>
            <a:off x="3158801" y="3902452"/>
            <a:ext cx="3396300" cy="1385100"/>
          </a:xfrm>
          <a:prstGeom prst="ellipse">
            <a:avLst/>
          </a:prstGeom>
          <a:noFill/>
          <a:ln cap="flat" cmpd="sng" w="349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96" name="Google Shape;396;p46"/>
          <p:cNvSpPr txBox="1"/>
          <p:nvPr/>
        </p:nvSpPr>
        <p:spPr>
          <a:xfrm>
            <a:off x="733502" y="5510175"/>
            <a:ext cx="519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400" u="none" cap="none" strike="noStrike">
                <a:solidFill>
                  <a:srgbClr val="00B0F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70,000 – 90,000 images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7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/>
              <a:t>Supported Systems</a:t>
            </a:r>
            <a:endParaRPr/>
          </a:p>
        </p:txBody>
      </p:sp>
      <p:sp>
        <p:nvSpPr>
          <p:cNvPr id="402" name="Google Shape;402;p47"/>
          <p:cNvSpPr txBox="1"/>
          <p:nvPr>
            <p:ph idx="1" type="body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47547" lvl="0" marL="384048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</a:pPr>
            <a:r>
              <a:rPr lang="en-US" sz="3000"/>
              <a:t>Windows 10 (native, or Docker)</a:t>
            </a:r>
            <a:endParaRPr sz="3000"/>
          </a:p>
          <a:p>
            <a:pPr indent="-447547" lvl="0" marL="384048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</a:pPr>
            <a:r>
              <a:rPr lang="en-US" sz="3000"/>
              <a:t>Ubuntu Linux (native, or Docker)</a:t>
            </a:r>
            <a:endParaRPr sz="3000"/>
          </a:p>
          <a:p>
            <a:pPr indent="-447547" lvl="0" marL="384048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</a:pPr>
            <a:r>
              <a:rPr lang="en-US" sz="3000"/>
              <a:t>MacOS</a:t>
            </a:r>
            <a:endParaRPr sz="3000"/>
          </a:p>
        </p:txBody>
      </p:sp>
      <p:sp>
        <p:nvSpPr>
          <p:cNvPr id="403" name="Google Shape;403;p47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4" name="Google Shape;40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0700" y="-137900"/>
            <a:ext cx="3896475" cy="389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8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/>
              <a:t>System Requirements</a:t>
            </a:r>
            <a:endParaRPr/>
          </a:p>
        </p:txBody>
      </p:sp>
      <p:sp>
        <p:nvSpPr>
          <p:cNvPr id="410" name="Google Shape;410;p48"/>
          <p:cNvSpPr txBox="1"/>
          <p:nvPr>
            <p:ph idx="1" type="body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47547" lvl="0" marL="384048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</a:pPr>
            <a:r>
              <a:rPr lang="en-US" sz="3000"/>
              <a:t>Microsoft Windows or Linux preferred</a:t>
            </a:r>
            <a:endParaRPr sz="3000"/>
          </a:p>
          <a:p>
            <a:pPr indent="-447547" lvl="0" marL="384048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</a:pPr>
            <a:r>
              <a:rPr lang="en-US" sz="3000"/>
              <a:t>Minimum 16 GB RAM</a:t>
            </a:r>
            <a:endParaRPr sz="3000"/>
          </a:p>
          <a:p>
            <a:pPr indent="-460248" lvl="1" marL="9144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3000"/>
              <a:buChar char="–"/>
            </a:pPr>
            <a:r>
              <a:rPr lang="en-US" sz="3000"/>
              <a:t>64+ GB preferred</a:t>
            </a:r>
            <a:endParaRPr sz="3000"/>
          </a:p>
          <a:p>
            <a:pPr indent="-447547" lvl="0" marL="384048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</a:pPr>
            <a:r>
              <a:rPr lang="en-US" sz="3000"/>
              <a:t>Minimum 50 GB HDD</a:t>
            </a:r>
            <a:endParaRPr sz="3000"/>
          </a:p>
          <a:p>
            <a:pPr indent="-460248" lvl="1" marL="9144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3000"/>
              <a:buChar char="–"/>
            </a:pPr>
            <a:r>
              <a:rPr lang="en-US" sz="3000"/>
              <a:t>250+ GB preferred</a:t>
            </a:r>
            <a:endParaRPr sz="3000"/>
          </a:p>
        </p:txBody>
      </p:sp>
      <p:sp>
        <p:nvSpPr>
          <p:cNvPr id="411" name="Google Shape;411;p48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2" name="Google Shape;41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0700" y="-137900"/>
            <a:ext cx="3896475" cy="389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9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/>
              <a:t>Your First Dataset</a:t>
            </a:r>
            <a:endParaRPr/>
          </a:p>
        </p:txBody>
      </p:sp>
      <p:sp>
        <p:nvSpPr>
          <p:cNvPr id="418" name="Google Shape;418;p49"/>
          <p:cNvSpPr txBox="1"/>
          <p:nvPr>
            <p:ph idx="1" type="body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47547" lvl="0" marL="384048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</a:pPr>
            <a:r>
              <a:rPr lang="en-US" sz="3000"/>
              <a:t>Start small (~50 photos)</a:t>
            </a:r>
            <a:endParaRPr sz="3000"/>
          </a:p>
          <a:p>
            <a:pPr indent="-447547" lvl="0" marL="384048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</a:pPr>
            <a:r>
              <a:rPr lang="en-US" sz="3000"/>
              <a:t>Use default settings</a:t>
            </a:r>
            <a:endParaRPr sz="3000"/>
          </a:p>
          <a:p>
            <a:pPr indent="-447547" lvl="0" marL="384048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</a:pPr>
            <a:r>
              <a:rPr lang="en-US" sz="3000"/>
              <a:t>Then:</a:t>
            </a:r>
            <a:endParaRPr sz="3000"/>
          </a:p>
          <a:p>
            <a:pPr indent="-460248" lvl="1" marL="9144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3000"/>
              <a:buChar char="–"/>
            </a:pPr>
            <a:r>
              <a:rPr lang="en-US" sz="3000"/>
              <a:t>Increase # photos (250, 1000, 5000)</a:t>
            </a:r>
            <a:endParaRPr sz="3000"/>
          </a:p>
          <a:p>
            <a:pPr indent="-460248" lvl="1" marL="9144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3000"/>
              <a:buChar char="–"/>
            </a:pPr>
            <a:r>
              <a:rPr lang="en-US" sz="3000"/>
              <a:t>Refine configuration </a:t>
            </a:r>
            <a:endParaRPr sz="3000"/>
          </a:p>
        </p:txBody>
      </p:sp>
      <p:sp>
        <p:nvSpPr>
          <p:cNvPr id="419" name="Google Shape;419;p49"/>
          <p:cNvSpPr txBox="1"/>
          <p:nvPr>
            <p:ph idx="12" type="sldNum"/>
          </p:nvPr>
        </p:nvSpPr>
        <p:spPr>
          <a:xfrm>
            <a:off x="9472736" y="6453386"/>
            <a:ext cx="15963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0" name="Google Shape;42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0700" y="-137900"/>
            <a:ext cx="3896475" cy="389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0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/>
              <a:t>Regional Distribution</a:t>
            </a:r>
            <a:endParaRPr/>
          </a:p>
        </p:txBody>
      </p:sp>
      <p:sp>
        <p:nvSpPr>
          <p:cNvPr id="426" name="Google Shape;426;p50"/>
          <p:cNvSpPr txBox="1"/>
          <p:nvPr>
            <p:ph idx="12" type="sldNum"/>
          </p:nvPr>
        </p:nvSpPr>
        <p:spPr>
          <a:xfrm>
            <a:off x="9472736" y="6453386"/>
            <a:ext cx="15963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7" name="Google Shape;427;p50"/>
          <p:cNvSpPr/>
          <p:nvPr/>
        </p:nvSpPr>
        <p:spPr>
          <a:xfrm>
            <a:off x="5503800" y="2919175"/>
            <a:ext cx="869400" cy="785400"/>
          </a:xfrm>
          <a:prstGeom prst="plaque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Region</a:t>
            </a:r>
            <a:endParaRPr sz="1100"/>
          </a:p>
        </p:txBody>
      </p:sp>
      <p:sp>
        <p:nvSpPr>
          <p:cNvPr id="428" name="Google Shape;428;p50"/>
          <p:cNvSpPr/>
          <p:nvPr/>
        </p:nvSpPr>
        <p:spPr>
          <a:xfrm>
            <a:off x="4550250" y="1863150"/>
            <a:ext cx="701100" cy="617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Field</a:t>
            </a:r>
            <a:endParaRPr sz="1100"/>
          </a:p>
        </p:txBody>
      </p:sp>
      <p:sp>
        <p:nvSpPr>
          <p:cNvPr id="429" name="Google Shape;429;p50"/>
          <p:cNvSpPr/>
          <p:nvPr/>
        </p:nvSpPr>
        <p:spPr>
          <a:xfrm>
            <a:off x="9326300" y="1554600"/>
            <a:ext cx="967675" cy="883550"/>
          </a:xfrm>
          <a:prstGeom prst="flowChartPrepara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Int’l</a:t>
            </a:r>
            <a:endParaRPr/>
          </a:p>
        </p:txBody>
      </p:sp>
      <p:sp>
        <p:nvSpPr>
          <p:cNvPr id="430" name="Google Shape;430;p50"/>
          <p:cNvSpPr/>
          <p:nvPr/>
        </p:nvSpPr>
        <p:spPr>
          <a:xfrm>
            <a:off x="7734700" y="4230950"/>
            <a:ext cx="869400" cy="785400"/>
          </a:xfrm>
          <a:prstGeom prst="plaque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Region</a:t>
            </a:r>
            <a:endParaRPr sz="1100"/>
          </a:p>
        </p:txBody>
      </p:sp>
      <p:sp>
        <p:nvSpPr>
          <p:cNvPr id="431" name="Google Shape;431;p50"/>
          <p:cNvSpPr/>
          <p:nvPr/>
        </p:nvSpPr>
        <p:spPr>
          <a:xfrm>
            <a:off x="9136300" y="4492975"/>
            <a:ext cx="701100" cy="617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Field</a:t>
            </a:r>
            <a:endParaRPr sz="1100"/>
          </a:p>
        </p:txBody>
      </p:sp>
      <p:sp>
        <p:nvSpPr>
          <p:cNvPr id="432" name="Google Shape;432;p50"/>
          <p:cNvSpPr/>
          <p:nvPr/>
        </p:nvSpPr>
        <p:spPr>
          <a:xfrm>
            <a:off x="8519650" y="5446625"/>
            <a:ext cx="701100" cy="617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Field</a:t>
            </a:r>
            <a:endParaRPr sz="1100"/>
          </a:p>
        </p:txBody>
      </p:sp>
      <p:sp>
        <p:nvSpPr>
          <p:cNvPr id="433" name="Google Shape;433;p50"/>
          <p:cNvSpPr/>
          <p:nvPr/>
        </p:nvSpPr>
        <p:spPr>
          <a:xfrm>
            <a:off x="6501550" y="4564025"/>
            <a:ext cx="701100" cy="617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Field</a:t>
            </a:r>
            <a:endParaRPr sz="1100"/>
          </a:p>
        </p:txBody>
      </p:sp>
      <p:sp>
        <p:nvSpPr>
          <p:cNvPr id="434" name="Google Shape;434;p50"/>
          <p:cNvSpPr/>
          <p:nvPr/>
        </p:nvSpPr>
        <p:spPr>
          <a:xfrm>
            <a:off x="4353925" y="3665500"/>
            <a:ext cx="701100" cy="617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Field</a:t>
            </a:r>
            <a:endParaRPr sz="1100"/>
          </a:p>
        </p:txBody>
      </p:sp>
      <p:sp>
        <p:nvSpPr>
          <p:cNvPr id="435" name="Google Shape;435;p50"/>
          <p:cNvSpPr/>
          <p:nvPr/>
        </p:nvSpPr>
        <p:spPr>
          <a:xfrm>
            <a:off x="5745450" y="1554600"/>
            <a:ext cx="701100" cy="617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Field</a:t>
            </a:r>
            <a:endParaRPr sz="1100"/>
          </a:p>
        </p:txBody>
      </p:sp>
      <p:sp>
        <p:nvSpPr>
          <p:cNvPr id="436" name="Google Shape;436;p50"/>
          <p:cNvSpPr/>
          <p:nvPr/>
        </p:nvSpPr>
        <p:spPr>
          <a:xfrm>
            <a:off x="3652825" y="2610050"/>
            <a:ext cx="701100" cy="617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Field</a:t>
            </a:r>
            <a:endParaRPr sz="1100"/>
          </a:p>
        </p:txBody>
      </p:sp>
      <p:sp>
        <p:nvSpPr>
          <p:cNvPr id="437" name="Google Shape;437;p50"/>
          <p:cNvSpPr/>
          <p:nvPr/>
        </p:nvSpPr>
        <p:spPr>
          <a:xfrm>
            <a:off x="7202650" y="5340675"/>
            <a:ext cx="701100" cy="617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Field</a:t>
            </a:r>
            <a:endParaRPr sz="1100"/>
          </a:p>
        </p:txBody>
      </p:sp>
      <p:cxnSp>
        <p:nvCxnSpPr>
          <p:cNvPr id="438" name="Google Shape;438;p50"/>
          <p:cNvCxnSpPr>
            <a:stCxn id="429" idx="1"/>
            <a:endCxn id="430" idx="0"/>
          </p:cNvCxnSpPr>
          <p:nvPr/>
        </p:nvCxnSpPr>
        <p:spPr>
          <a:xfrm flipH="1">
            <a:off x="8169500" y="1996375"/>
            <a:ext cx="1156800" cy="223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9" name="Google Shape;439;p50"/>
          <p:cNvCxnSpPr>
            <a:stCxn id="429" idx="1"/>
            <a:endCxn id="427" idx="3"/>
          </p:cNvCxnSpPr>
          <p:nvPr/>
        </p:nvCxnSpPr>
        <p:spPr>
          <a:xfrm flipH="1">
            <a:off x="6373100" y="1996375"/>
            <a:ext cx="2953200" cy="131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0" name="Google Shape;440;p50"/>
          <p:cNvCxnSpPr>
            <a:stCxn id="435" idx="4"/>
            <a:endCxn id="427" idx="0"/>
          </p:cNvCxnSpPr>
          <p:nvPr/>
        </p:nvCxnSpPr>
        <p:spPr>
          <a:xfrm flipH="1">
            <a:off x="5938500" y="2171700"/>
            <a:ext cx="157500" cy="74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1" name="Google Shape;441;p50"/>
          <p:cNvCxnSpPr>
            <a:stCxn id="428" idx="5"/>
            <a:endCxn id="427" idx="0"/>
          </p:cNvCxnSpPr>
          <p:nvPr/>
        </p:nvCxnSpPr>
        <p:spPr>
          <a:xfrm>
            <a:off x="5148676" y="2389878"/>
            <a:ext cx="789900" cy="52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" name="Google Shape;442;p50"/>
          <p:cNvCxnSpPr>
            <a:stCxn id="436" idx="6"/>
            <a:endCxn id="427" idx="1"/>
          </p:cNvCxnSpPr>
          <p:nvPr/>
        </p:nvCxnSpPr>
        <p:spPr>
          <a:xfrm>
            <a:off x="4353925" y="2918600"/>
            <a:ext cx="1149900" cy="3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3" name="Google Shape;443;p50"/>
          <p:cNvCxnSpPr>
            <a:stCxn id="434" idx="7"/>
            <a:endCxn id="427" idx="1"/>
          </p:cNvCxnSpPr>
          <p:nvPr/>
        </p:nvCxnSpPr>
        <p:spPr>
          <a:xfrm flipH="1" rot="10800000">
            <a:off x="4952351" y="3311872"/>
            <a:ext cx="551400" cy="44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4" name="Google Shape;444;p50"/>
          <p:cNvCxnSpPr>
            <a:stCxn id="433" idx="7"/>
            <a:endCxn id="430" idx="1"/>
          </p:cNvCxnSpPr>
          <p:nvPr/>
        </p:nvCxnSpPr>
        <p:spPr>
          <a:xfrm flipH="1" rot="10800000">
            <a:off x="7099976" y="4623797"/>
            <a:ext cx="634800" cy="3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5" name="Google Shape;445;p50"/>
          <p:cNvCxnSpPr>
            <a:stCxn id="437" idx="0"/>
            <a:endCxn id="430" idx="2"/>
          </p:cNvCxnSpPr>
          <p:nvPr/>
        </p:nvCxnSpPr>
        <p:spPr>
          <a:xfrm flipH="1" rot="10800000">
            <a:off x="7553200" y="5016375"/>
            <a:ext cx="616200" cy="32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p50"/>
          <p:cNvCxnSpPr>
            <a:stCxn id="432" idx="1"/>
            <a:endCxn id="430" idx="2"/>
          </p:cNvCxnSpPr>
          <p:nvPr/>
        </p:nvCxnSpPr>
        <p:spPr>
          <a:xfrm rot="10800000">
            <a:off x="8169324" y="5016497"/>
            <a:ext cx="453000" cy="52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7" name="Google Shape;447;p50"/>
          <p:cNvCxnSpPr>
            <a:stCxn id="431" idx="2"/>
            <a:endCxn id="430" idx="3"/>
          </p:cNvCxnSpPr>
          <p:nvPr/>
        </p:nvCxnSpPr>
        <p:spPr>
          <a:xfrm rot="10800000">
            <a:off x="8604100" y="4623625"/>
            <a:ext cx="532200" cy="17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1"/>
          <p:cNvSpPr txBox="1"/>
          <p:nvPr>
            <p:ph type="title"/>
          </p:nvPr>
        </p:nvSpPr>
        <p:spPr>
          <a:xfrm>
            <a:off x="765025" y="1301360"/>
            <a:ext cx="9612971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Libre Franklin"/>
              <a:buNone/>
            </a:pPr>
            <a:r>
              <a:rPr lang="en-US"/>
              <a:t>LEARNING MORE</a:t>
            </a:r>
            <a:endParaRPr/>
          </a:p>
        </p:txBody>
      </p:sp>
      <p:sp>
        <p:nvSpPr>
          <p:cNvPr id="453" name="Google Shape;453;p51"/>
          <p:cNvSpPr txBox="1"/>
          <p:nvPr>
            <p:ph idx="1" type="body"/>
          </p:nvPr>
        </p:nvSpPr>
        <p:spPr>
          <a:xfrm>
            <a:off x="765025" y="4216328"/>
            <a:ext cx="9612971" cy="1143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454" name="Google Shape;454;p51"/>
          <p:cNvSpPr txBox="1"/>
          <p:nvPr>
            <p:ph idx="12" type="sldNum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/>
              <a:t>Corey Snipes</a:t>
            </a:r>
            <a:endParaRPr/>
          </a:p>
        </p:txBody>
      </p:sp>
      <p:sp>
        <p:nvSpPr>
          <p:cNvPr id="122" name="Google Shape;122;p16"/>
          <p:cNvSpPr txBox="1"/>
          <p:nvPr>
            <p:ph idx="1" type="body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4847" lvl="0" marL="384048" rtl="0" algn="l">
              <a:spcBef>
                <a:spcPts val="120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Aerospace Software Engineer</a:t>
            </a:r>
            <a:endParaRPr sz="2600"/>
          </a:p>
          <a:p>
            <a:pPr indent="-434848" lvl="1" marL="914400" rtl="0" algn="l">
              <a:spcBef>
                <a:spcPts val="1200"/>
              </a:spcBef>
              <a:spcAft>
                <a:spcPts val="0"/>
              </a:spcAft>
              <a:buSzPts val="2600"/>
              <a:buChar char="○"/>
            </a:pPr>
            <a:r>
              <a:rPr lang="en-US" sz="2600"/>
              <a:t>Focus: Air Traffic Management, Cybersecurity</a:t>
            </a:r>
            <a:endParaRPr sz="2600"/>
          </a:p>
          <a:p>
            <a:pPr indent="-434847" lvl="0" marL="384048" rtl="0" algn="l">
              <a:spcBef>
                <a:spcPts val="120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Part 107 Commercial UAS Pilot</a:t>
            </a:r>
            <a:endParaRPr sz="2600"/>
          </a:p>
          <a:p>
            <a:pPr indent="-434848" lvl="1" marL="914400" rtl="0" algn="l">
              <a:spcBef>
                <a:spcPts val="1200"/>
              </a:spcBef>
              <a:spcAft>
                <a:spcPts val="0"/>
              </a:spcAft>
              <a:buSzPts val="2600"/>
              <a:buChar char="○"/>
            </a:pPr>
            <a:r>
              <a:rPr lang="en-US" sz="2600"/>
              <a:t>Focus: Mapping and Modeling in Urban and Coastal Contexts</a:t>
            </a:r>
            <a:endParaRPr sz="2600"/>
          </a:p>
          <a:p>
            <a:pPr indent="-434847" lvl="0" marL="384048" rtl="0" algn="l">
              <a:spcBef>
                <a:spcPts val="120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Board President, North Coast Drone Alliance</a:t>
            </a:r>
            <a:endParaRPr sz="2600"/>
          </a:p>
          <a:p>
            <a:pPr indent="-434847" lvl="0" marL="384048" rtl="0" algn="l">
              <a:spcBef>
                <a:spcPts val="120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Based in Cleveland, Ohio</a:t>
            </a:r>
            <a:endParaRPr sz="2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123" name="Google Shape;123;p16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erson wearing a hat and glasses&#10;&#10;Description automatically generated" id="124" name="Google Shape;12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24828" y="683697"/>
            <a:ext cx="1878527" cy="1888424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2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/>
              <a:t>Community Forum</a:t>
            </a:r>
            <a:endParaRPr/>
          </a:p>
        </p:txBody>
      </p:sp>
      <p:sp>
        <p:nvSpPr>
          <p:cNvPr id="460" name="Google Shape;460;p52"/>
          <p:cNvSpPr txBox="1"/>
          <p:nvPr>
            <p:ph idx="1" type="body"/>
          </p:nvPr>
        </p:nvSpPr>
        <p:spPr>
          <a:xfrm>
            <a:off x="1134533" y="1730280"/>
            <a:ext cx="9601200" cy="516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70C0"/>
                </a:solidFill>
              </a:rPr>
              <a:t>https://community.opendronemap.org</a:t>
            </a:r>
            <a:endParaRPr/>
          </a:p>
        </p:txBody>
      </p:sp>
      <p:sp>
        <p:nvSpPr>
          <p:cNvPr id="461" name="Google Shape;461;p52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2" name="Google Shape;46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9761" y="2547314"/>
            <a:ext cx="5781316" cy="3718019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463" name="Google Shape;463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78571" y="877452"/>
            <a:ext cx="4888495" cy="4444087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3"/>
          <p:cNvSpPr txBox="1"/>
          <p:nvPr>
            <p:ph type="title"/>
          </p:nvPr>
        </p:nvSpPr>
        <p:spPr>
          <a:xfrm>
            <a:off x="1371600" y="685800"/>
            <a:ext cx="40386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/>
              <a:t>ODM Docs</a:t>
            </a:r>
            <a:endParaRPr/>
          </a:p>
        </p:txBody>
      </p:sp>
      <p:sp>
        <p:nvSpPr>
          <p:cNvPr id="469" name="Google Shape;469;p53"/>
          <p:cNvSpPr txBox="1"/>
          <p:nvPr>
            <p:ph idx="1" type="body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None/>
            </a:pPr>
            <a:r>
              <a:rPr lang="en-US" sz="3200">
                <a:solidFill>
                  <a:srgbClr val="0070C0"/>
                </a:solidFill>
              </a:rPr>
              <a:t>https://docs.opendronemap.org</a:t>
            </a:r>
            <a:endParaRPr/>
          </a:p>
        </p:txBody>
      </p:sp>
      <p:sp>
        <p:nvSpPr>
          <p:cNvPr id="470" name="Google Shape;470;p53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1" name="Google Shape;47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60474" y="852925"/>
            <a:ext cx="2920852" cy="3581400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4"/>
          <p:cNvSpPr txBox="1"/>
          <p:nvPr>
            <p:ph type="title"/>
          </p:nvPr>
        </p:nvSpPr>
        <p:spPr>
          <a:xfrm>
            <a:off x="1371600" y="685800"/>
            <a:ext cx="40386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/>
              <a:t>ODM Book</a:t>
            </a:r>
            <a:endParaRPr/>
          </a:p>
        </p:txBody>
      </p:sp>
      <p:sp>
        <p:nvSpPr>
          <p:cNvPr id="477" name="Google Shape;477;p54"/>
          <p:cNvSpPr txBox="1"/>
          <p:nvPr>
            <p:ph idx="1" type="body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None/>
            </a:pPr>
            <a:r>
              <a:rPr lang="en-US" sz="3200">
                <a:solidFill>
                  <a:srgbClr val="0070C0"/>
                </a:solidFill>
              </a:rPr>
              <a:t>https://odmbook.com</a:t>
            </a:r>
            <a:endParaRPr/>
          </a:p>
          <a:p>
            <a:pPr indent="0" lvl="0" marL="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rgbClr val="0070C0"/>
              </a:buClr>
              <a:buSzPts val="3200"/>
              <a:buNone/>
            </a:pPr>
            <a:r>
              <a:rPr lang="en-US" sz="3200">
                <a:solidFill>
                  <a:srgbClr val="0070C0"/>
                </a:solidFill>
              </a:rPr>
              <a:t>$30</a:t>
            </a:r>
            <a:endParaRPr/>
          </a:p>
        </p:txBody>
      </p:sp>
      <p:sp>
        <p:nvSpPr>
          <p:cNvPr id="478" name="Google Shape;478;p54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9" name="Google Shape;47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1133" y="239264"/>
            <a:ext cx="4607783" cy="5816707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480" name="Google Shape;480;p54"/>
          <p:cNvSpPr txBox="1"/>
          <p:nvPr/>
        </p:nvSpPr>
        <p:spPr>
          <a:xfrm>
            <a:off x="893115" y="6453386"/>
            <a:ext cx="166744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7F7F7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Image: odmbook.com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5"/>
          <p:cNvSpPr txBox="1"/>
          <p:nvPr>
            <p:ph type="title"/>
          </p:nvPr>
        </p:nvSpPr>
        <p:spPr>
          <a:xfrm>
            <a:off x="1371600" y="685800"/>
            <a:ext cx="40386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/>
              <a:t>UAV Arena</a:t>
            </a:r>
            <a:endParaRPr/>
          </a:p>
        </p:txBody>
      </p:sp>
      <p:sp>
        <p:nvSpPr>
          <p:cNvPr id="486" name="Google Shape;486;p55"/>
          <p:cNvSpPr txBox="1"/>
          <p:nvPr>
            <p:ph idx="1" type="body"/>
          </p:nvPr>
        </p:nvSpPr>
        <p:spPr>
          <a:xfrm>
            <a:off x="1295400" y="2692700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6587" lvl="0" marL="384048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000"/>
              <a:buChar char="●"/>
            </a:pPr>
            <a:r>
              <a:rPr lang="en-US" sz="3000">
                <a:solidFill>
                  <a:srgbClr val="0070C0"/>
                </a:solidFill>
              </a:rPr>
              <a:t>Compare Outputs</a:t>
            </a:r>
            <a:endParaRPr sz="3000"/>
          </a:p>
          <a:p>
            <a:pPr indent="-386588" lvl="1" marL="914400" rtl="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rgbClr val="0070C0"/>
              </a:buClr>
              <a:buSzPts val="3000"/>
              <a:buChar char="○"/>
            </a:pPr>
            <a:r>
              <a:rPr lang="en-US" sz="3000">
                <a:solidFill>
                  <a:srgbClr val="0070C0"/>
                </a:solidFill>
              </a:rPr>
              <a:t>ODM</a:t>
            </a:r>
            <a:endParaRPr sz="3000"/>
          </a:p>
          <a:p>
            <a:pPr indent="-386588" lvl="1" marL="914400" rtl="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rgbClr val="0070C0"/>
              </a:buClr>
              <a:buSzPts val="3000"/>
              <a:buChar char="○"/>
            </a:pPr>
            <a:r>
              <a:rPr lang="en-US" sz="3000">
                <a:solidFill>
                  <a:srgbClr val="0070C0"/>
                </a:solidFill>
              </a:rPr>
              <a:t>Pix4D</a:t>
            </a:r>
            <a:endParaRPr sz="3000"/>
          </a:p>
          <a:p>
            <a:pPr indent="-386588" lvl="1" marL="914400" rtl="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rgbClr val="0070C0"/>
              </a:buClr>
              <a:buSzPts val="3000"/>
              <a:buChar char="○"/>
            </a:pPr>
            <a:r>
              <a:rPr lang="en-US" sz="3000">
                <a:solidFill>
                  <a:srgbClr val="0070C0"/>
                </a:solidFill>
              </a:rPr>
              <a:t>DroneDeploy</a:t>
            </a:r>
            <a:endParaRPr sz="3000">
              <a:solidFill>
                <a:srgbClr val="0070C0"/>
              </a:solidFill>
            </a:endParaRPr>
          </a:p>
          <a:p>
            <a:pPr indent="-386588" lvl="1" marL="914400" rtl="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rgbClr val="0070C0"/>
              </a:buClr>
              <a:buSzPts val="3000"/>
              <a:buChar char="○"/>
            </a:pPr>
            <a:r>
              <a:rPr lang="en-US" sz="3000">
                <a:solidFill>
                  <a:srgbClr val="0070C0"/>
                </a:solidFill>
              </a:rPr>
              <a:t>Agisoft Metashape</a:t>
            </a:r>
            <a:endParaRPr sz="3000">
              <a:solidFill>
                <a:srgbClr val="0070C0"/>
              </a:solidFill>
            </a:endParaRPr>
          </a:p>
          <a:p>
            <a:pPr indent="-386587" lvl="1" marL="914400" rtl="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rgbClr val="0070C0"/>
              </a:buClr>
              <a:buSzPts val="3000"/>
              <a:buChar char="○"/>
            </a:pPr>
            <a:r>
              <a:rPr lang="en-US" sz="3000">
                <a:solidFill>
                  <a:srgbClr val="0070C0"/>
                </a:solidFill>
              </a:rPr>
              <a:t>DroneMapper</a:t>
            </a:r>
            <a:endParaRPr sz="3000">
              <a:solidFill>
                <a:srgbClr val="0070C0"/>
              </a:solidFill>
            </a:endParaRPr>
          </a:p>
          <a:p>
            <a:pPr indent="-386587" lvl="0" marL="384048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rgbClr val="0070C0"/>
              </a:buClr>
              <a:buSzPts val="3000"/>
              <a:buChar char="●"/>
            </a:pPr>
            <a:r>
              <a:rPr lang="en-US" sz="3000">
                <a:solidFill>
                  <a:srgbClr val="0070C0"/>
                </a:solidFill>
              </a:rPr>
              <a:t>https://opendronemap.github.io/UAVArena/</a:t>
            </a:r>
            <a:endParaRPr sz="3000"/>
          </a:p>
          <a:p>
            <a:pPr indent="-196088" lvl="1" marL="914400" rtl="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r>
              <a:t/>
            </a:r>
            <a:endParaRPr sz="3000">
              <a:solidFill>
                <a:srgbClr val="0070C0"/>
              </a:solidFill>
            </a:endParaRPr>
          </a:p>
        </p:txBody>
      </p:sp>
      <p:sp>
        <p:nvSpPr>
          <p:cNvPr id="487" name="Google Shape;487;p55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8" name="Google Shape;48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164147"/>
            <a:ext cx="5801583" cy="4857724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6"/>
          <p:cNvSpPr txBox="1"/>
          <p:nvPr>
            <p:ph type="title"/>
          </p:nvPr>
        </p:nvSpPr>
        <p:spPr>
          <a:xfrm>
            <a:off x="1371600" y="685800"/>
            <a:ext cx="57951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/>
              <a:t>Sharing and Training</a:t>
            </a:r>
            <a:endParaRPr/>
          </a:p>
        </p:txBody>
      </p:sp>
      <p:sp>
        <p:nvSpPr>
          <p:cNvPr id="494" name="Google Shape;494;p56"/>
          <p:cNvSpPr txBox="1"/>
          <p:nvPr>
            <p:ph idx="12" type="sldNum"/>
          </p:nvPr>
        </p:nvSpPr>
        <p:spPr>
          <a:xfrm>
            <a:off x="9472736" y="6453386"/>
            <a:ext cx="15963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5" name="Google Shape;495;p56"/>
          <p:cNvSpPr txBox="1"/>
          <p:nvPr>
            <p:ph idx="1" type="body"/>
          </p:nvPr>
        </p:nvSpPr>
        <p:spPr>
          <a:xfrm>
            <a:off x="1485900" y="2286000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9447" lvl="0" marL="384048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-US" sz="2400"/>
              <a:t>IFRC Special Interest Group</a:t>
            </a:r>
            <a:endParaRPr sz="2400"/>
          </a:p>
          <a:p>
            <a:pPr indent="-396748" lvl="0" marL="384048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US" sz="2400"/>
              <a:t>In-Depth Training and Workshops</a:t>
            </a:r>
            <a:endParaRPr sz="2400"/>
          </a:p>
        </p:txBody>
      </p:sp>
      <p:pic>
        <p:nvPicPr>
          <p:cNvPr id="496" name="Google Shape;49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5765" y="727525"/>
            <a:ext cx="2455048" cy="140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95773" y="2465203"/>
            <a:ext cx="2379950" cy="237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7"/>
          <p:cNvSpPr txBox="1"/>
          <p:nvPr>
            <p:ph type="title"/>
          </p:nvPr>
        </p:nvSpPr>
        <p:spPr>
          <a:xfrm>
            <a:off x="765025" y="1301360"/>
            <a:ext cx="9612971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Libre Franklin"/>
              <a:buNone/>
            </a:pPr>
            <a:r>
              <a:rPr lang="en-US"/>
              <a:t>GETTING INVOLVED</a:t>
            </a:r>
            <a:endParaRPr/>
          </a:p>
        </p:txBody>
      </p:sp>
      <p:sp>
        <p:nvSpPr>
          <p:cNvPr id="503" name="Google Shape;503;p57"/>
          <p:cNvSpPr txBox="1"/>
          <p:nvPr>
            <p:ph idx="1" type="body"/>
          </p:nvPr>
        </p:nvSpPr>
        <p:spPr>
          <a:xfrm>
            <a:off x="765025" y="4216328"/>
            <a:ext cx="9612971" cy="1143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504" name="Google Shape;504;p57"/>
          <p:cNvSpPr txBox="1"/>
          <p:nvPr>
            <p:ph idx="12" type="sldNum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8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/>
              <a:t>Ways to Get Involved</a:t>
            </a:r>
            <a:endParaRPr/>
          </a:p>
        </p:txBody>
      </p:sp>
      <p:sp>
        <p:nvSpPr>
          <p:cNvPr id="510" name="Google Shape;510;p58"/>
          <p:cNvSpPr txBox="1"/>
          <p:nvPr>
            <p:ph idx="1" type="body"/>
          </p:nvPr>
        </p:nvSpPr>
        <p:spPr>
          <a:xfrm>
            <a:off x="1371600" y="2286000"/>
            <a:ext cx="9601200" cy="4252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47040" lvl="0" marL="38354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ourier New"/>
              <a:buChar char="●"/>
            </a:pPr>
            <a:r>
              <a:rPr lang="en-US" sz="3000"/>
              <a:t>Community - </a:t>
            </a:r>
            <a:r>
              <a:rPr lang="en-US" sz="3000" u="sng">
                <a:solidFill>
                  <a:schemeClr val="hlink"/>
                </a:solidFill>
                <a:hlinkClick r:id="rId3"/>
              </a:rPr>
              <a:t>https://community.opendronemap.org</a:t>
            </a:r>
            <a:endParaRPr sz="3000"/>
          </a:p>
          <a:p>
            <a:pPr indent="-447040" lvl="0" marL="38354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ourier New"/>
              <a:buChar char="●"/>
            </a:pPr>
            <a:r>
              <a:rPr lang="en-US" sz="3000"/>
              <a:t>Share Data</a:t>
            </a:r>
            <a:endParaRPr sz="3000"/>
          </a:p>
          <a:p>
            <a:pPr indent="-447040" lvl="0" marL="38354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ourier New"/>
              <a:buChar char="●"/>
            </a:pPr>
            <a:r>
              <a:rPr lang="en-US" sz="3000"/>
              <a:t>Share Code</a:t>
            </a:r>
            <a:endParaRPr sz="3000"/>
          </a:p>
          <a:p>
            <a:pPr indent="-256540" lvl="0" marL="38354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urier New"/>
              <a:buNone/>
            </a:pPr>
            <a:r>
              <a:t/>
            </a:r>
            <a:endParaRPr sz="3000"/>
          </a:p>
          <a:p>
            <a:pPr indent="-256540" lvl="0" marL="38354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urier New"/>
              <a:buNone/>
            </a:pPr>
            <a:r>
              <a:t/>
            </a:r>
            <a:endParaRPr sz="3000"/>
          </a:p>
          <a:p>
            <a:pPr indent="-256540" lvl="0" marL="38354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urier New"/>
              <a:buNone/>
            </a:pPr>
            <a:r>
              <a:t/>
            </a:r>
            <a:endParaRPr sz="3000"/>
          </a:p>
        </p:txBody>
      </p:sp>
      <p:sp>
        <p:nvSpPr>
          <p:cNvPr id="511" name="Google Shape;511;p58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9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Libre Franklin"/>
              <a:buNone/>
            </a:pPr>
            <a:r>
              <a:rPr lang="en-US" sz="7200"/>
              <a:t>Questions?</a:t>
            </a:r>
            <a:endParaRPr/>
          </a:p>
        </p:txBody>
      </p:sp>
      <p:sp>
        <p:nvSpPr>
          <p:cNvPr id="517" name="Google Shape;517;p59"/>
          <p:cNvSpPr txBox="1"/>
          <p:nvPr>
            <p:ph idx="1" type="body"/>
          </p:nvPr>
        </p:nvSpPr>
        <p:spPr>
          <a:xfrm>
            <a:off x="1371600" y="2340864"/>
            <a:ext cx="4443984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lang="en-US" u="sng"/>
              <a:t>Presenter Contact</a:t>
            </a:r>
            <a:endParaRPr/>
          </a:p>
        </p:txBody>
      </p:sp>
      <p:sp>
        <p:nvSpPr>
          <p:cNvPr id="518" name="Google Shape;518;p59"/>
          <p:cNvSpPr txBox="1"/>
          <p:nvPr>
            <p:ph idx="3" type="body"/>
          </p:nvPr>
        </p:nvSpPr>
        <p:spPr>
          <a:xfrm>
            <a:off x="7250744" y="2349075"/>
            <a:ext cx="4443984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lang="en-US" u="sng"/>
              <a:t>Presentation Credits</a:t>
            </a:r>
            <a:endParaRPr/>
          </a:p>
        </p:txBody>
      </p:sp>
      <p:sp>
        <p:nvSpPr>
          <p:cNvPr id="519" name="Google Shape;519;p59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0" name="Google Shape;520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3920" y="565742"/>
            <a:ext cx="4067118" cy="1111297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59"/>
          <p:cNvSpPr/>
          <p:nvPr/>
        </p:nvSpPr>
        <p:spPr>
          <a:xfrm>
            <a:off x="8764676" y="1343525"/>
            <a:ext cx="326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https://opendronemap.org</a:t>
            </a:r>
            <a:endParaRPr/>
          </a:p>
        </p:txBody>
      </p:sp>
      <p:cxnSp>
        <p:nvCxnSpPr>
          <p:cNvPr id="522" name="Google Shape;522;p59"/>
          <p:cNvCxnSpPr/>
          <p:nvPr/>
        </p:nvCxnSpPr>
        <p:spPr>
          <a:xfrm>
            <a:off x="1253067" y="2171700"/>
            <a:ext cx="10261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3" name="Google Shape;523;p59"/>
          <p:cNvSpPr txBox="1"/>
          <p:nvPr/>
        </p:nvSpPr>
        <p:spPr>
          <a:xfrm>
            <a:off x="3915833" y="6086380"/>
            <a:ext cx="6399088" cy="5164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Libre Franklin"/>
              <a:buNone/>
            </a:pPr>
            <a:r>
              <a:rPr b="0" lang="en-US" sz="24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https://community.opendronemap.org</a:t>
            </a:r>
            <a:endParaRPr/>
          </a:p>
        </p:txBody>
      </p:sp>
      <p:sp>
        <p:nvSpPr>
          <p:cNvPr id="524" name="Google Shape;524;p59"/>
          <p:cNvSpPr txBox="1"/>
          <p:nvPr>
            <p:ph idx="4" type="body"/>
          </p:nvPr>
        </p:nvSpPr>
        <p:spPr>
          <a:xfrm>
            <a:off x="1368814" y="3241707"/>
            <a:ext cx="4837684" cy="2930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3540" lvl="0" marL="38354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/>
              <a:t>Stephen Mather</a:t>
            </a:r>
            <a:br>
              <a:rPr lang="en-US"/>
            </a:br>
            <a:r>
              <a:rPr lang="en-US" u="sng">
                <a:solidFill>
                  <a:schemeClr val="hlink"/>
                </a:solidFill>
                <a:hlinkClick r:id="rId4"/>
              </a:rPr>
              <a:t>stephen@smathermather.com</a:t>
            </a:r>
            <a:r>
              <a:rPr lang="en-US"/>
              <a:t> </a:t>
            </a:r>
            <a:br>
              <a:rPr lang="en-US"/>
            </a:br>
            <a:r>
              <a:rPr lang="en-US"/>
              <a:t>@smathermather</a:t>
            </a:r>
            <a:endParaRPr/>
          </a:p>
          <a:p>
            <a:pPr indent="-383540" lvl="0" marL="38354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/>
              <a:t>Corey Snipes </a:t>
            </a:r>
            <a:br>
              <a:rPr lang="en-US"/>
            </a:br>
            <a:r>
              <a:rPr lang="en-US" u="sng">
                <a:solidFill>
                  <a:schemeClr val="hlink"/>
                </a:solidFill>
                <a:hlinkClick r:id="rId5"/>
              </a:rPr>
              <a:t>corey@twomile.com</a:t>
            </a:r>
            <a:br>
              <a:rPr lang="en-US"/>
            </a:br>
            <a:r>
              <a:rPr lang="en-US"/>
              <a:t>@coreysnipes</a:t>
            </a:r>
            <a:endParaRPr/>
          </a:p>
        </p:txBody>
      </p:sp>
      <p:sp>
        <p:nvSpPr>
          <p:cNvPr id="525" name="Google Shape;525;p59"/>
          <p:cNvSpPr txBox="1"/>
          <p:nvPr/>
        </p:nvSpPr>
        <p:spPr>
          <a:xfrm>
            <a:off x="7134614" y="3241707"/>
            <a:ext cx="4837684" cy="2930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"/>
              <a:buNone/>
            </a:pPr>
            <a:r>
              <a:rPr i="1" lang="en-US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This presentation builds upon previous work by Piero Toffanin (UAV4GEO), Dakota Benjamin (Cleveland Metroparks), India Johnson (Cleveland Metroparks) and the presenters. </a:t>
            </a:r>
            <a:endParaRPr/>
          </a:p>
          <a:p>
            <a:pPr indent="0" lvl="0" marL="0" marR="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"/>
              <a:buNone/>
            </a:pPr>
            <a:r>
              <a:rPr i="1" lang="en-US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Screenshots and interface images by </a:t>
            </a:r>
            <a:r>
              <a:rPr i="1" lang="en-US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 presenters </a:t>
            </a:r>
            <a:r>
              <a:rPr i="1" lang="en-US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unless otherwise noted.</a:t>
            </a:r>
            <a:endParaRPr/>
          </a:p>
          <a:p>
            <a:pPr indent="0" lvl="0" marL="0" marR="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"/>
              <a:buNone/>
            </a:pPr>
            <a:r>
              <a:rPr i="1" lang="en-US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Some icons sourced from thenounproject.com</a:t>
            </a:r>
            <a:endParaRPr sz="20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/>
          <p:nvPr>
            <p:ph type="title"/>
          </p:nvPr>
        </p:nvSpPr>
        <p:spPr>
          <a:xfrm>
            <a:off x="765025" y="1301360"/>
            <a:ext cx="9612971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Libre Franklin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30" name="Google Shape;130;p17"/>
          <p:cNvSpPr txBox="1"/>
          <p:nvPr>
            <p:ph idx="1" type="body"/>
          </p:nvPr>
        </p:nvSpPr>
        <p:spPr>
          <a:xfrm>
            <a:off x="765025" y="4216328"/>
            <a:ext cx="9612971" cy="1143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31" name="Google Shape;131;p17"/>
          <p:cNvSpPr txBox="1"/>
          <p:nvPr>
            <p:ph idx="12" type="sldNum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37" name="Google Shape;137;p18"/>
          <p:cNvSpPr txBox="1"/>
          <p:nvPr>
            <p:ph idx="1" type="body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60247" lvl="0" marL="384048" rtl="0" algn="l">
              <a:spcBef>
                <a:spcPts val="120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What is ODM?</a:t>
            </a:r>
            <a:endParaRPr sz="3000"/>
          </a:p>
          <a:p>
            <a:pPr indent="-460247" lvl="0" marL="384048" rtl="0" algn="l">
              <a:spcBef>
                <a:spcPts val="120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Benefits</a:t>
            </a:r>
            <a:endParaRPr sz="3000"/>
          </a:p>
          <a:p>
            <a:pPr indent="-460247" lvl="0" marL="384048" rtl="0" algn="l">
              <a:spcBef>
                <a:spcPts val="120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Capabilities</a:t>
            </a:r>
            <a:endParaRPr sz="3000"/>
          </a:p>
          <a:p>
            <a:pPr indent="-460247" lvl="0" marL="384048" rtl="0" algn="l">
              <a:spcBef>
                <a:spcPts val="120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Use Cases</a:t>
            </a:r>
            <a:endParaRPr sz="3000"/>
          </a:p>
          <a:p>
            <a:pPr indent="-460247" lvl="0" marL="384048" rtl="0" algn="l">
              <a:spcBef>
                <a:spcPts val="120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Getting Started</a:t>
            </a:r>
            <a:endParaRPr sz="3000"/>
          </a:p>
          <a:p>
            <a:pPr indent="-460247" lvl="0" marL="384048" rtl="0" algn="l">
              <a:spcBef>
                <a:spcPts val="120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Learning More</a:t>
            </a:r>
            <a:endParaRPr sz="3000"/>
          </a:p>
          <a:p>
            <a:pPr indent="-460247" lvl="0" marL="384048" rtl="0" algn="l">
              <a:spcBef>
                <a:spcPts val="120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Getting Involved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38" name="Google Shape;138;p18"/>
          <p:cNvSpPr txBox="1"/>
          <p:nvPr>
            <p:ph idx="12" type="sldNum"/>
          </p:nvPr>
        </p:nvSpPr>
        <p:spPr>
          <a:xfrm>
            <a:off x="9472736" y="6453386"/>
            <a:ext cx="15963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type="title"/>
          </p:nvPr>
        </p:nvSpPr>
        <p:spPr>
          <a:xfrm>
            <a:off x="765025" y="1301360"/>
            <a:ext cx="9612971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Libre Franklin"/>
              <a:buNone/>
            </a:pPr>
            <a:r>
              <a:rPr lang="en-US"/>
              <a:t>WHAT IS ODM?</a:t>
            </a:r>
            <a:endParaRPr/>
          </a:p>
        </p:txBody>
      </p:sp>
      <p:sp>
        <p:nvSpPr>
          <p:cNvPr id="144" name="Google Shape;144;p19"/>
          <p:cNvSpPr txBox="1"/>
          <p:nvPr>
            <p:ph idx="1" type="body"/>
          </p:nvPr>
        </p:nvSpPr>
        <p:spPr>
          <a:xfrm>
            <a:off x="765025" y="4216328"/>
            <a:ext cx="9612971" cy="1143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45" name="Google Shape;145;p19"/>
          <p:cNvSpPr txBox="1"/>
          <p:nvPr>
            <p:ph idx="12" type="sldNum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7725" y="4750"/>
            <a:ext cx="6368400" cy="256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0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/>
              <a:t>Overview</a:t>
            </a:r>
            <a:endParaRPr/>
          </a:p>
        </p:txBody>
      </p:sp>
      <p:sp>
        <p:nvSpPr>
          <p:cNvPr id="152" name="Google Shape;152;p20"/>
          <p:cNvSpPr txBox="1"/>
          <p:nvPr>
            <p:ph idx="1" type="body"/>
          </p:nvPr>
        </p:nvSpPr>
        <p:spPr>
          <a:xfrm>
            <a:off x="1371600" y="2286000"/>
            <a:ext cx="9069300" cy="45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74523" lvl="0" marL="384048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-US"/>
              <a:t>Open-source toolkit for photogrammetry </a:t>
            </a:r>
            <a:br>
              <a:rPr lang="en-US"/>
            </a:br>
            <a:r>
              <a:rPr lang="en-US"/>
              <a:t>from UAS imagery and sensor data</a:t>
            </a:r>
            <a:endParaRPr/>
          </a:p>
          <a:p>
            <a:pPr indent="-374523" lvl="0" marL="384048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-US"/>
              <a:t>Used globally across all sectors</a:t>
            </a:r>
            <a:endParaRPr/>
          </a:p>
          <a:p>
            <a:pPr indent="-375475" lvl="1" marL="91440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SzPct val="90000"/>
              <a:buChar char="○"/>
            </a:pPr>
            <a:r>
              <a:rPr lang="en-US"/>
              <a:t>Government</a:t>
            </a:r>
            <a:endParaRPr/>
          </a:p>
          <a:p>
            <a:pPr indent="-375475" lvl="2" marL="137160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■"/>
            </a:pPr>
            <a:r>
              <a:rPr lang="en-US"/>
              <a:t>Cleveland Metroparks</a:t>
            </a:r>
            <a:endParaRPr/>
          </a:p>
          <a:p>
            <a:pPr indent="-375475" lvl="2" marL="137160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■"/>
            </a:pPr>
            <a:r>
              <a:rPr lang="en-US"/>
              <a:t>Korea National Park Service</a:t>
            </a:r>
            <a:endParaRPr/>
          </a:p>
          <a:p>
            <a:pPr indent="-375475" lvl="2" marL="137160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■"/>
            </a:pPr>
            <a:r>
              <a:rPr lang="en-US"/>
              <a:t>US Department of Interior</a:t>
            </a:r>
            <a:endParaRPr/>
          </a:p>
          <a:p>
            <a:pPr indent="-375475" lvl="1" marL="91440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SzPct val="90000"/>
              <a:buChar char="○"/>
            </a:pPr>
            <a:r>
              <a:rPr lang="en-US"/>
              <a:t>NGO</a:t>
            </a:r>
            <a:endParaRPr/>
          </a:p>
          <a:p>
            <a:pPr indent="-375475" lvl="2" marL="1371600" rtl="0" algn="l">
              <a:spcBef>
                <a:spcPts val="1200"/>
              </a:spcBef>
              <a:spcAft>
                <a:spcPts val="0"/>
              </a:spcAft>
              <a:buSzPct val="90000"/>
              <a:buChar char="■"/>
            </a:pPr>
            <a:r>
              <a:rPr lang="en-US" sz="2000"/>
              <a:t>Used by the Red Cross, World Bank, United Nations</a:t>
            </a:r>
            <a:endParaRPr/>
          </a:p>
          <a:p>
            <a:pPr indent="-375475" lvl="1" marL="91440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SzPct val="90000"/>
              <a:buChar char="○"/>
            </a:pPr>
            <a:r>
              <a:rPr lang="en-US"/>
              <a:t>Private sector</a:t>
            </a:r>
            <a:endParaRPr/>
          </a:p>
          <a:p>
            <a:pPr indent="-375475" lvl="2" marL="137160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■"/>
            </a:pPr>
            <a:r>
              <a:rPr lang="en-US"/>
              <a:t>10s of thousands of users</a:t>
            </a:r>
            <a:endParaRPr/>
          </a:p>
          <a:p>
            <a:pPr indent="-375475" lvl="1" marL="91440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SzPct val="90000"/>
              <a:buChar char="○"/>
            </a:pPr>
            <a:r>
              <a:rPr lang="en-US"/>
              <a:t>Hobbiest</a:t>
            </a:r>
            <a:endParaRPr/>
          </a:p>
          <a:p>
            <a:pPr indent="0" lvl="0" marL="384048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0"/>
          <p:cNvSpPr txBox="1"/>
          <p:nvPr/>
        </p:nvSpPr>
        <p:spPr>
          <a:xfrm>
            <a:off x="8735225" y="3065825"/>
            <a:ext cx="3000000" cy="24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4048" lvl="0" marL="384048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Char char="●"/>
            </a:pPr>
            <a:r>
              <a:rPr lang="en-US"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Begun in 2014, significant improvements 2018-2021</a:t>
            </a:r>
            <a:endParaRPr sz="2000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84048" lvl="1" marL="914400" rtl="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Char char="○"/>
            </a:pPr>
            <a:r>
              <a:rPr i="1" lang="en-US"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Output Quality</a:t>
            </a:r>
            <a:endParaRPr i="1" sz="2000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84048" lvl="1" marL="914400" rtl="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Char char="○"/>
            </a:pPr>
            <a:r>
              <a:rPr i="1" lang="en-US"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Features</a:t>
            </a:r>
            <a:endParaRPr i="1" sz="2000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84048" lvl="1" marL="914400" rtl="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Char char="○"/>
            </a:pPr>
            <a:r>
              <a:rPr i="1" lang="en-US" sz="20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Usability</a:t>
            </a:r>
            <a:endParaRPr/>
          </a:p>
        </p:txBody>
      </p:sp>
      <p:sp>
        <p:nvSpPr>
          <p:cNvPr id="154" name="Google Shape;154;p20"/>
          <p:cNvSpPr txBox="1"/>
          <p:nvPr/>
        </p:nvSpPr>
        <p:spPr>
          <a:xfrm>
            <a:off x="8270300" y="2449413"/>
            <a:ext cx="208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Libre Franklin"/>
                <a:ea typeface="Libre Franklin"/>
                <a:cs typeface="Libre Franklin"/>
                <a:sym typeface="Libre Franklin"/>
              </a:rPr>
              <a:t>Animation via webodm.net</a:t>
            </a:r>
            <a:endParaRPr sz="10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/>
              <a:t>OpenDroneMap Goals</a:t>
            </a:r>
            <a:endParaRPr/>
          </a:p>
        </p:txBody>
      </p:sp>
      <p:sp>
        <p:nvSpPr>
          <p:cNvPr id="160" name="Google Shape;160;p21"/>
          <p:cNvSpPr txBox="1"/>
          <p:nvPr>
            <p:ph idx="1" type="body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3540" lvl="0" marL="38354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/>
              <a:t>Humanitarian</a:t>
            </a:r>
            <a:endParaRPr/>
          </a:p>
          <a:p>
            <a:pPr indent="-383540" lvl="0" marL="38354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/>
              <a:t>Ecology, conservation</a:t>
            </a:r>
            <a:endParaRPr/>
          </a:p>
          <a:p>
            <a:pPr indent="-383540" lvl="0" marL="38354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/>
              <a:t>Research</a:t>
            </a:r>
            <a:endParaRPr/>
          </a:p>
          <a:p>
            <a:pPr indent="-383540" lvl="0" marL="38354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-US"/>
              <a:t>Data for the public good</a:t>
            </a:r>
            <a:endParaRPr/>
          </a:p>
        </p:txBody>
      </p:sp>
      <p:sp>
        <p:nvSpPr>
          <p:cNvPr id="161" name="Google Shape;161;p21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close up of a sign&#10;&#10;Description automatically generated" id="162" name="Google Shape;16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4983" y="2168118"/>
            <a:ext cx="5755758" cy="246451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rop">
  <a:themeElements>
    <a:clrScheme name="Crop">
      <a:dk1>
        <a:srgbClr val="000000"/>
      </a:dk1>
      <a:lt1>
        <a:srgbClr val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